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9" r:id="rId3"/>
    <p:sldId id="260" r:id="rId4"/>
    <p:sldId id="261" r:id="rId5"/>
    <p:sldId id="265" r:id="rId6"/>
    <p:sldId id="266" r:id="rId7"/>
    <p:sldId id="267" r:id="rId8"/>
    <p:sldId id="268" r:id="rId9"/>
    <p:sldId id="32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70" autoAdjust="0"/>
    <p:restoredTop sz="86858"/>
  </p:normalViewPr>
  <p:slideViewPr>
    <p:cSldViewPr snapToGrid="0">
      <p:cViewPr varScale="1">
        <p:scale>
          <a:sx n="99" d="100"/>
          <a:sy n="99" d="100"/>
        </p:scale>
        <p:origin x="9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ED1CC-D798-8B40-B4A7-5F87B693E4FC}" type="datetimeFigureOut">
              <a:rPr lang="en-US" smtClean="0"/>
              <a:t>5/23/22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426353-5E7B-D24B-9F6B-090D6BEF2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059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26353-5E7B-D24B-9F6B-090D6BEF25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21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26353-5E7B-D24B-9F6B-090D6BEF257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400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26353-5E7B-D24B-9F6B-090D6BEF257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4431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26353-5E7B-D24B-9F6B-090D6BEF257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0852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26353-5E7B-D24B-9F6B-090D6BEF257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4947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26353-5E7B-D24B-9F6B-090D6BEF257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0752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26353-5E7B-D24B-9F6B-090D6BEF257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8088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more details, you can read our blog where you can find links to the original publications.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Please feel free to share your thoughts and questions with us on the (specialty) forum. and see you next month.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26353-5E7B-D24B-9F6B-090D6BEF257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483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1081789-2778-42A8-94AA-A350017D8F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90047" y="0"/>
            <a:ext cx="6001953" cy="6858000"/>
          </a:xfrm>
          <a:custGeom>
            <a:avLst/>
            <a:gdLst>
              <a:gd name="connsiteX0" fmla="*/ 0 w 6001953"/>
              <a:gd name="connsiteY0" fmla="*/ 0 h 6858000"/>
              <a:gd name="connsiteX1" fmla="*/ 6001953 w 6001953"/>
              <a:gd name="connsiteY1" fmla="*/ 0 h 6858000"/>
              <a:gd name="connsiteX2" fmla="*/ 6001953 w 6001953"/>
              <a:gd name="connsiteY2" fmla="*/ 6858000 h 6858000"/>
              <a:gd name="connsiteX3" fmla="*/ 0 w 6001953"/>
              <a:gd name="connsiteY3" fmla="*/ 6858000 h 6858000"/>
              <a:gd name="connsiteX4" fmla="*/ 32185 w 6001953"/>
              <a:gd name="connsiteY4" fmla="*/ 6834670 h 6858000"/>
              <a:gd name="connsiteX5" fmla="*/ 1464395 w 6001953"/>
              <a:gd name="connsiteY5" fmla="*/ 3429000 h 6858000"/>
              <a:gd name="connsiteX6" fmla="*/ 32185 w 6001953"/>
              <a:gd name="connsiteY6" fmla="*/ 2333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01953" h="6858000">
                <a:moveTo>
                  <a:pt x="0" y="0"/>
                </a:moveTo>
                <a:lnTo>
                  <a:pt x="6001953" y="0"/>
                </a:lnTo>
                <a:lnTo>
                  <a:pt x="6001953" y="6858000"/>
                </a:lnTo>
                <a:lnTo>
                  <a:pt x="0" y="6858000"/>
                </a:lnTo>
                <a:lnTo>
                  <a:pt x="32185" y="6834670"/>
                </a:lnTo>
                <a:cubicBezTo>
                  <a:pt x="885274" y="6178796"/>
                  <a:pt x="1464395" y="4899614"/>
                  <a:pt x="1464395" y="3429000"/>
                </a:cubicBezTo>
                <a:cubicBezTo>
                  <a:pt x="1464395" y="1958387"/>
                  <a:pt x="885274" y="679204"/>
                  <a:pt x="32185" y="2333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076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6C70189B-2533-4F1B-AF48-30B519639BF1}"/>
              </a:ext>
            </a:extLst>
          </p:cNvPr>
          <p:cNvSpPr/>
          <p:nvPr userDrawn="1"/>
        </p:nvSpPr>
        <p:spPr>
          <a:xfrm>
            <a:off x="1254677" y="1568792"/>
            <a:ext cx="3185484" cy="3153110"/>
          </a:xfrm>
          <a:prstGeom prst="ellipse">
            <a:avLst/>
          </a:prstGeom>
          <a:noFill/>
          <a:ln w="666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7C93545-EC39-42C4-8BEE-E397285B03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85423" y="1698209"/>
            <a:ext cx="2923992" cy="2894276"/>
          </a:xfrm>
          <a:custGeom>
            <a:avLst/>
            <a:gdLst>
              <a:gd name="connsiteX0" fmla="*/ 1606732 w 3213464"/>
              <a:gd name="connsiteY0" fmla="*/ 0 h 3180806"/>
              <a:gd name="connsiteX1" fmla="*/ 3213464 w 3213464"/>
              <a:gd name="connsiteY1" fmla="*/ 1590403 h 3180806"/>
              <a:gd name="connsiteX2" fmla="*/ 1606732 w 3213464"/>
              <a:gd name="connsiteY2" fmla="*/ 3180806 h 3180806"/>
              <a:gd name="connsiteX3" fmla="*/ 0 w 3213464"/>
              <a:gd name="connsiteY3" fmla="*/ 1590403 h 3180806"/>
              <a:gd name="connsiteX4" fmla="*/ 1606732 w 3213464"/>
              <a:gd name="connsiteY4" fmla="*/ 0 h 3180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3464" h="3180806">
                <a:moveTo>
                  <a:pt x="1606732" y="0"/>
                </a:moveTo>
                <a:cubicBezTo>
                  <a:pt x="2494106" y="0"/>
                  <a:pt x="3213464" y="712048"/>
                  <a:pt x="3213464" y="1590403"/>
                </a:cubicBezTo>
                <a:cubicBezTo>
                  <a:pt x="3213464" y="2468758"/>
                  <a:pt x="2494106" y="3180806"/>
                  <a:pt x="1606732" y="3180806"/>
                </a:cubicBezTo>
                <a:cubicBezTo>
                  <a:pt x="719358" y="3180806"/>
                  <a:pt x="0" y="2468758"/>
                  <a:pt x="0" y="1590403"/>
                </a:cubicBezTo>
                <a:cubicBezTo>
                  <a:pt x="0" y="712048"/>
                  <a:pt x="719358" y="0"/>
                  <a:pt x="160673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052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43DE2-EDC1-4D29-B2A9-0D0F3D9E5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E1AB7-608E-4159-87E9-7C96B96B6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57447-9E77-4F78-8C2E-340B30781C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5/23/22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8C652-D83F-4C47-A8F1-2B7BD1435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00793-D3C8-4F62-92FA-1B500F433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273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F39AB-76D1-4683-BB64-3C2662298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2CC3C-F817-4E12-A65E-BE4D09B713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DE05E-E143-43D0-AFE5-2D77DA20C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85D474-DBD0-4C14-A408-B87675C10C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5/23/22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8F4450-191F-4F8B-AF01-CEFFE4F84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7DFC6-E39A-4F4A-90D7-F887FD61D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77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38F8A-205D-459A-9820-DA1FA3621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8F1BB9-E584-4A79-9A9A-7DA15AE16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A7FAE0-CEEF-4E14-83C4-F3B3240019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0D97EA-4FC1-4B81-AD02-6AEBDED239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C3C7DE-846C-4373-A2AF-AB81C4AA67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E5BFEE-E1A5-40E0-AAE2-FF8A11B2FB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5/23/22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87E5B3-43C9-45AF-BEB3-233380AC9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DBA305-DAB4-4FE9-9538-097422B77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098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4A64-D1BE-4631-85E8-E10DEBA47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C2E1-C465-4477-99B7-0B927E9F2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5/23/22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B2D37C-84AF-459D-9802-9D759BB41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186993-D3BD-4211-8B88-DA8A4B495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86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DD0949D0-A0E5-41D4-85DF-30B2C57F21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0" y="5754898"/>
            <a:ext cx="2013549" cy="110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361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F1204-517A-4E9A-9072-56553BB12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FB255-95EF-4D28-91BF-D86081CE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5BCB28-9E44-4878-A3EC-B06F6AE54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CB65CE-A6D7-410E-9505-BE5B75E381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5/23/22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F84794-4D2C-4896-AC91-7DA54B76A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FE862C-FD0A-40D7-9B0B-645A96966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32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D0795-E559-463D-AC1D-C067DFCA4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AB4550-8E6D-4B71-A898-6BBE39DF36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FAB01-4952-4D08-B5B4-FB863944F0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B79852-0669-4F72-95DE-9E9AE216E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5/23/22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605B03-BB40-4BE6-84A8-86ECEC911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F31570-AF42-49B3-B40F-337D9FF3B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955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79B99-AF31-4C7D-A761-642DF3DB8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638963-93B6-4271-AF69-9FE806485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01889-B195-4B38-89FF-4D0FA9E461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5/23/22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071D1-A244-41E2-8E66-F4ACC3130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081663-3B41-4403-B282-DF0338D66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575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F03DEB-3F12-4320-9760-CD91B9B2C5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D5E694-D9EB-4D69-92E9-191BCAFAB8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B25E9C-43A4-49BC-80F2-5E36582F6E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5/23/22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4AFAB-F610-4BD7-BA45-2D096CDAD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AF4C4-D561-4121-A1A0-BD202576C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533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0986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429431-2376-43E5-8C45-FEE9391E9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F3B7E-291D-4B85-83E9-BFF212EA2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F46B9-CB34-451F-8B2A-54A7A8FA32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9E9D5-B980-4F90-BD19-E2ED0CA3D494}" type="datetimeFigureOut">
              <a:rPr lang="en-US" smtClean="0"/>
              <a:t>5/23/22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7512D5-6477-456F-BFEE-73A0D9E2AC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238D-42F8-4157-9296-416D5AE03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189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.png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2.xml"/><Relationship Id="rId7" Type="http://schemas.openxmlformats.org/officeDocument/2006/relationships/hyperlink" Target="https://commons.wikimedia.org/wiki/File:Facebook_Logo_(2019).png" TargetMode="External"/><Relationship Id="rId12" Type="http://schemas.openxmlformats.org/officeDocument/2006/relationships/image" Target="../media/image4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7.png"/><Relationship Id="rId11" Type="http://schemas.openxmlformats.org/officeDocument/2006/relationships/hyperlink" Target="http://mediacause.org/if-you-were-a-social-platform-what-would-you-be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8.xml"/><Relationship Id="rId9" Type="http://schemas.openxmlformats.org/officeDocument/2006/relationships/hyperlink" Target="https://fr.wikipedia.org/wiki/Twitt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226F5184-EC8A-46A1-AC0D-14F657A712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51" y="1635757"/>
            <a:ext cx="6546600" cy="3586486"/>
          </a:xfrm>
          <a:prstGeom prst="rect">
            <a:avLst/>
          </a:prstGeom>
        </p:spPr>
      </p:pic>
      <p:pic>
        <p:nvPicPr>
          <p:cNvPr id="9" name="Picture Placeholder 8" descr="A person looking at a screen&#10;&#10;Description automatically generated">
            <a:extLst>
              <a:ext uri="{FF2B5EF4-FFF2-40B4-BE49-F238E27FC236}">
                <a16:creationId xmlns:a16="http://schemas.microsoft.com/office/drawing/2014/main" id="{1D3605B3-3895-4490-B04A-D334ED784CD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9" r="23509"/>
          <a:stretch/>
        </p:blipFill>
        <p:spPr>
          <a:xfrm>
            <a:off x="6190047" y="0"/>
            <a:ext cx="6001953" cy="6858000"/>
          </a:xfr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B21927F-F106-4560-8FCE-D268995EF4A4}"/>
              </a:ext>
            </a:extLst>
          </p:cNvPr>
          <p:cNvSpPr/>
          <p:nvPr/>
        </p:nvSpPr>
        <p:spPr>
          <a:xfrm>
            <a:off x="6190047" y="0"/>
            <a:ext cx="6001953" cy="6858000"/>
          </a:xfrm>
          <a:custGeom>
            <a:avLst/>
            <a:gdLst>
              <a:gd name="connsiteX0" fmla="*/ 0 w 6001953"/>
              <a:gd name="connsiteY0" fmla="*/ 0 h 6858000"/>
              <a:gd name="connsiteX1" fmla="*/ 6001953 w 6001953"/>
              <a:gd name="connsiteY1" fmla="*/ 0 h 6858000"/>
              <a:gd name="connsiteX2" fmla="*/ 6001953 w 6001953"/>
              <a:gd name="connsiteY2" fmla="*/ 6858000 h 6858000"/>
              <a:gd name="connsiteX3" fmla="*/ 0 w 6001953"/>
              <a:gd name="connsiteY3" fmla="*/ 6858000 h 6858000"/>
              <a:gd name="connsiteX4" fmla="*/ 32185 w 6001953"/>
              <a:gd name="connsiteY4" fmla="*/ 6834670 h 6858000"/>
              <a:gd name="connsiteX5" fmla="*/ 1464395 w 6001953"/>
              <a:gd name="connsiteY5" fmla="*/ 3429000 h 6858000"/>
              <a:gd name="connsiteX6" fmla="*/ 32185 w 6001953"/>
              <a:gd name="connsiteY6" fmla="*/ 2333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01953" h="6858000">
                <a:moveTo>
                  <a:pt x="0" y="0"/>
                </a:moveTo>
                <a:lnTo>
                  <a:pt x="6001953" y="0"/>
                </a:lnTo>
                <a:lnTo>
                  <a:pt x="6001953" y="6858000"/>
                </a:lnTo>
                <a:lnTo>
                  <a:pt x="0" y="6858000"/>
                </a:lnTo>
                <a:lnTo>
                  <a:pt x="32185" y="6834670"/>
                </a:lnTo>
                <a:cubicBezTo>
                  <a:pt x="885274" y="6178796"/>
                  <a:pt x="1464395" y="4899614"/>
                  <a:pt x="1464395" y="3429000"/>
                </a:cubicBezTo>
                <a:cubicBezTo>
                  <a:pt x="1464395" y="1958387"/>
                  <a:pt x="885274" y="679204"/>
                  <a:pt x="32185" y="23330"/>
                </a:cubicBezTo>
                <a:close/>
              </a:path>
            </a:pathLst>
          </a:custGeom>
          <a:solidFill>
            <a:srgbClr val="7030A0">
              <a:alpha val="7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F72E40-DBD5-421F-9FB6-E7C752B0DD08}"/>
              </a:ext>
            </a:extLst>
          </p:cNvPr>
          <p:cNvSpPr txBox="1"/>
          <p:nvPr/>
        </p:nvSpPr>
        <p:spPr>
          <a:xfrm>
            <a:off x="1521437" y="4960633"/>
            <a:ext cx="4658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840" dirty="0">
                <a:solidFill>
                  <a:srgbClr val="7030A0"/>
                </a:solidFill>
              </a:rPr>
              <a:t>www.acoredu.com</a:t>
            </a:r>
          </a:p>
        </p:txBody>
      </p:sp>
    </p:spTree>
    <p:extLst>
      <p:ext uri="{BB962C8B-B14F-4D97-AF65-F5344CB8AC3E}">
        <p14:creationId xmlns:p14="http://schemas.microsoft.com/office/powerpoint/2010/main" val="598523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person in a suit and tie&#10;&#10;Description automatically generated with medium confidence">
            <a:extLst>
              <a:ext uri="{FF2B5EF4-FFF2-40B4-BE49-F238E27FC236}">
                <a16:creationId xmlns:a16="http://schemas.microsoft.com/office/drawing/2014/main" id="{88F03D1D-443B-FC41-A455-C0FBAD63210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54" b="14654"/>
          <a:stretch>
            <a:fillRect/>
          </a:stretch>
        </p:blipFill>
        <p:spPr>
          <a:xfrm>
            <a:off x="1396853" y="1698209"/>
            <a:ext cx="2923992" cy="2894276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2BEBE2-5D20-4576-B365-F907AACD9283}"/>
              </a:ext>
            </a:extLst>
          </p:cNvPr>
          <p:cNvSpPr txBox="1"/>
          <p:nvPr/>
        </p:nvSpPr>
        <p:spPr>
          <a:xfrm>
            <a:off x="5648838" y="2499016"/>
            <a:ext cx="5839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Richard Fagan, MD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F14364-D319-4F08-8379-B202B4E4F366}"/>
              </a:ext>
            </a:extLst>
          </p:cNvPr>
          <p:cNvSpPr txBox="1"/>
          <p:nvPr/>
        </p:nvSpPr>
        <p:spPr>
          <a:xfrm>
            <a:off x="5648838" y="3145347"/>
            <a:ext cx="5839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Baylor College of Medicine</a:t>
            </a:r>
          </a:p>
        </p:txBody>
      </p:sp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A22D5F6-6DB6-4CE1-9E10-E701C1621B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0" y="5807080"/>
            <a:ext cx="1918299" cy="1050920"/>
          </a:xfrm>
          <a:prstGeom prst="rect">
            <a:avLst/>
          </a:prstGeom>
        </p:spPr>
      </p:pic>
      <p:pic>
        <p:nvPicPr>
          <p:cNvPr id="10" name="Picture Placeholder 9" descr="A person in a suit and tie&#10;&#10;Description automatically generated with medium confidence">
            <a:extLst>
              <a:ext uri="{FF2B5EF4-FFF2-40B4-BE49-F238E27FC236}">
                <a16:creationId xmlns:a16="http://schemas.microsoft.com/office/drawing/2014/main" id="{89C00460-B7FF-C249-8603-C1D3C3B5092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45" t="7756" r="1645" b="21552"/>
          <a:stretch/>
        </p:blipFill>
        <p:spPr>
          <a:xfrm>
            <a:off x="1361360" y="1698209"/>
            <a:ext cx="2926080" cy="2896343"/>
          </a:xfrm>
          <a:custGeom>
            <a:avLst/>
            <a:gdLst>
              <a:gd name="connsiteX0" fmla="*/ 1606732 w 3213464"/>
              <a:gd name="connsiteY0" fmla="*/ 0 h 3180806"/>
              <a:gd name="connsiteX1" fmla="*/ 3213464 w 3213464"/>
              <a:gd name="connsiteY1" fmla="*/ 1590403 h 3180806"/>
              <a:gd name="connsiteX2" fmla="*/ 1606732 w 3213464"/>
              <a:gd name="connsiteY2" fmla="*/ 3180806 h 3180806"/>
              <a:gd name="connsiteX3" fmla="*/ 0 w 3213464"/>
              <a:gd name="connsiteY3" fmla="*/ 1590403 h 3180806"/>
              <a:gd name="connsiteX4" fmla="*/ 1606732 w 3213464"/>
              <a:gd name="connsiteY4" fmla="*/ 0 h 3180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3464" h="3180806">
                <a:moveTo>
                  <a:pt x="1606732" y="0"/>
                </a:moveTo>
                <a:cubicBezTo>
                  <a:pt x="2494106" y="0"/>
                  <a:pt x="3213464" y="712048"/>
                  <a:pt x="3213464" y="1590403"/>
                </a:cubicBezTo>
                <a:cubicBezTo>
                  <a:pt x="3213464" y="2468758"/>
                  <a:pt x="2494106" y="3180806"/>
                  <a:pt x="1606732" y="3180806"/>
                </a:cubicBezTo>
                <a:cubicBezTo>
                  <a:pt x="719358" y="3180806"/>
                  <a:pt x="0" y="2468758"/>
                  <a:pt x="0" y="1590403"/>
                </a:cubicBezTo>
                <a:cubicBezTo>
                  <a:pt x="0" y="712048"/>
                  <a:pt x="719358" y="0"/>
                  <a:pt x="1606732" y="0"/>
                </a:cubicBezTo>
                <a:close/>
              </a:path>
            </a:pathLst>
          </a:cu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5A3713B-985C-481A-D2CD-A72F1DDE4E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27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27"/>
    </mc:Choice>
    <mc:Fallback xmlns="">
      <p:transition spd="slow" advTm="141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7D59CE-4091-4834-94EA-ACFBF5A950CD}"/>
              </a:ext>
            </a:extLst>
          </p:cNvPr>
          <p:cNvSpPr txBox="1"/>
          <p:nvPr/>
        </p:nvSpPr>
        <p:spPr>
          <a:xfrm>
            <a:off x="2341007" y="1907649"/>
            <a:ext cx="58390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  <a:ea typeface="Roboto" panose="02000000000000000000" pitchFamily="2" charset="0"/>
              </a:rPr>
              <a:t>GI Imaging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BAFE22-4972-4B4B-A2EC-49A3BAB2C70E}"/>
              </a:ext>
            </a:extLst>
          </p:cNvPr>
          <p:cNvSpPr txBox="1"/>
          <p:nvPr/>
        </p:nvSpPr>
        <p:spPr>
          <a:xfrm>
            <a:off x="2341007" y="1261318"/>
            <a:ext cx="5839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1"/>
                </a:solidFill>
                <a:latin typeface="+mj-lt"/>
                <a:ea typeface="Roboto" panose="02000000000000000000" pitchFamily="2" charset="0"/>
              </a:rPr>
              <a:t>WHAT’S NEW IN: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054A277-740E-462B-AE24-9B6053AC4B4E}"/>
              </a:ext>
            </a:extLst>
          </p:cNvPr>
          <p:cNvCxnSpPr/>
          <p:nvPr/>
        </p:nvCxnSpPr>
        <p:spPr>
          <a:xfrm>
            <a:off x="2462929" y="2880574"/>
            <a:ext cx="3108960" cy="0"/>
          </a:xfrm>
          <a:prstGeom prst="line">
            <a:avLst/>
          </a:prstGeom>
          <a:ln w="41275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0E5C7EF-623D-4098-8BDE-3563942D4224}"/>
              </a:ext>
            </a:extLst>
          </p:cNvPr>
          <p:cNvSpPr txBox="1"/>
          <p:nvPr/>
        </p:nvSpPr>
        <p:spPr>
          <a:xfrm>
            <a:off x="2341007" y="3376469"/>
            <a:ext cx="5839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Reviewed By: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2F7D5C-C60E-4927-ACDE-D977390AFB92}"/>
              </a:ext>
            </a:extLst>
          </p:cNvPr>
          <p:cNvSpPr txBox="1"/>
          <p:nvPr/>
        </p:nvSpPr>
        <p:spPr>
          <a:xfrm>
            <a:off x="2341006" y="3806757"/>
            <a:ext cx="58390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Senior editor 1</a:t>
            </a:r>
          </a:p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Senior editor 2</a:t>
            </a:r>
          </a:p>
          <a:p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etc</a:t>
            </a:r>
            <a:endParaRPr lang="en-US" sz="2400" dirty="0">
              <a:solidFill>
                <a:schemeClr val="accent1">
                  <a:lumMod val="50000"/>
                </a:schemeClr>
              </a:solidFill>
              <a:ea typeface="Roboto" panose="02000000000000000000" pitchFamily="2" charset="0"/>
            </a:endParaRPr>
          </a:p>
        </p:txBody>
      </p:sp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3D340DF-1517-4BE9-A8F0-8C84F41AB7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07080"/>
            <a:ext cx="1918299" cy="1050920"/>
          </a:xfrm>
          <a:prstGeom prst="rect">
            <a:avLst/>
          </a:prstGeom>
        </p:spPr>
      </p:pic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641E7FE7-4BA3-4B78-A9D6-AA6072F3D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532" y="4286250"/>
            <a:ext cx="3053468" cy="2571750"/>
          </a:xfrm>
          <a:prstGeom prst="rect">
            <a:avLst/>
          </a:prstGeom>
        </p:spPr>
      </p:pic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55236977-FC72-48B6-8B2F-FE2750F5C6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497577" cy="12613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813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87E7CA-2811-4B9B-935A-5FFB46F0A1DD}"/>
              </a:ext>
            </a:extLst>
          </p:cNvPr>
          <p:cNvSpPr txBox="1"/>
          <p:nvPr/>
        </p:nvSpPr>
        <p:spPr>
          <a:xfrm>
            <a:off x="901338" y="600892"/>
            <a:ext cx="1005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Colonoscopy versus catheter angiography for lower gastrointestinal bleeding after localization on CT angiography.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981F1-A925-4BF2-9A27-97C13BAA794D}"/>
              </a:ext>
            </a:extLst>
          </p:cNvPr>
          <p:cNvSpPr txBox="1"/>
          <p:nvPr/>
        </p:nvSpPr>
        <p:spPr>
          <a:xfrm>
            <a:off x="901338" y="2160804"/>
            <a:ext cx="10058400" cy="4420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Compares outcomes of catheter angiography (CA) vs colonoscopy after CTA localization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CA group showed higher confirmation yield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Therapeutic yield not significantly different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CA significantly faster, 10 hours on average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Adverse events including renal injury and rebleed not significantly different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F4D695-A31A-4A77-BCB0-A6C35173A2DA}"/>
              </a:ext>
            </a:extLst>
          </p:cNvPr>
          <p:cNvSpPr txBox="1"/>
          <p:nvPr/>
        </p:nvSpPr>
        <p:spPr>
          <a:xfrm>
            <a:off x="901338" y="1545770"/>
            <a:ext cx="1005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Tse</a:t>
            </a:r>
            <a:r>
              <a:rPr lang="en-US" dirty="0"/>
              <a:t> JR, Felker ER, Et al. J Am Coll </a:t>
            </a:r>
            <a:r>
              <a:rPr lang="en-US" dirty="0" err="1"/>
              <a:t>Radiol</a:t>
            </a:r>
            <a:r>
              <a:rPr lang="en-US" dirty="0"/>
              <a:t>. 2022; 513-520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4E794CB-C5CA-467F-876F-B1E770957056}"/>
              </a:ext>
            </a:extLst>
          </p:cNvPr>
          <p:cNvCxnSpPr/>
          <p:nvPr/>
        </p:nvCxnSpPr>
        <p:spPr>
          <a:xfrm>
            <a:off x="901338" y="1427256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36E7F0E2-CFF4-052E-50B6-DAF710009A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22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232"/>
    </mc:Choice>
    <mc:Fallback xmlns="">
      <p:transition spd="slow" advTm="952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C7F139-1C3F-4C01-896D-4CD7A626874E}"/>
              </a:ext>
            </a:extLst>
          </p:cNvPr>
          <p:cNvSpPr txBox="1"/>
          <p:nvPr/>
        </p:nvSpPr>
        <p:spPr>
          <a:xfrm>
            <a:off x="901338" y="600892"/>
            <a:ext cx="1005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Detection of high-risk sessile lesions: Multitarget stool DNA versus CT colonography.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E1D73D-7837-40D1-8AF8-67A348526A78}"/>
              </a:ext>
            </a:extLst>
          </p:cNvPr>
          <p:cNvSpPr txBox="1"/>
          <p:nvPr/>
        </p:nvSpPr>
        <p:spPr>
          <a:xfrm>
            <a:off x="901338" y="2160804"/>
            <a:ext cx="10058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Compared multitarget stool DNA (mt-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sDNA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) vs CT colonography to detect high risk sessile serrated lesions (SSLs)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Positive result: mt-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sDNA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(13.1%), CT colonography 6-mm (12.2%), 10-mm (6.5%)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PPV: mt-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sDNA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(5.5%), CT colonography 6-mm (14.4%), 10-mm (25.9%)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High risk SSL yield: mt-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sDNA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(0.7%), CT colonography 6-mm (1.7%), 10-mm (1.6%)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86D078-3981-4B4A-B73C-76CFBDCFAB5C}"/>
              </a:ext>
            </a:extLst>
          </p:cNvPr>
          <p:cNvSpPr txBox="1"/>
          <p:nvPr/>
        </p:nvSpPr>
        <p:spPr>
          <a:xfrm>
            <a:off x="901338" y="1545770"/>
            <a:ext cx="1005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Deiss-Yehiely</a:t>
            </a:r>
            <a:r>
              <a:rPr lang="en-US" dirty="0"/>
              <a:t> N, </a:t>
            </a:r>
            <a:r>
              <a:rPr lang="en-US" dirty="0" err="1"/>
              <a:t>Graffy</a:t>
            </a:r>
            <a:r>
              <a:rPr lang="en-US" dirty="0"/>
              <a:t> PM, et al. Am Jour </a:t>
            </a:r>
            <a:r>
              <a:rPr lang="en-US" dirty="0" err="1"/>
              <a:t>Roent</a:t>
            </a:r>
            <a:r>
              <a:rPr lang="en-US" dirty="0"/>
              <a:t>. 2022;218:670-677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79858B-7159-4787-9607-77E846338640}"/>
              </a:ext>
            </a:extLst>
          </p:cNvPr>
          <p:cNvCxnSpPr/>
          <p:nvPr/>
        </p:nvCxnSpPr>
        <p:spPr>
          <a:xfrm>
            <a:off x="901338" y="1431889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66224A18-32F5-2500-DBEC-1679A8285C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93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389"/>
    </mc:Choice>
    <mc:Fallback xmlns="">
      <p:transition spd="slow" advTm="1263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B0F565-DDDE-4D9A-9DA6-BBCF360BE78C}"/>
              </a:ext>
            </a:extLst>
          </p:cNvPr>
          <p:cNvSpPr txBox="1"/>
          <p:nvPr/>
        </p:nvSpPr>
        <p:spPr>
          <a:xfrm>
            <a:off x="901338" y="858982"/>
            <a:ext cx="1005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Saline-aided ultrasound versus upper GI series in neonates and infants with suspected upper GI obstruction: a prospective multicenter comparative study.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924092-F8AF-4B95-A01B-F6729F33B7D6}"/>
              </a:ext>
            </a:extLst>
          </p:cNvPr>
          <p:cNvSpPr txBox="1"/>
          <p:nvPr/>
        </p:nvSpPr>
        <p:spPr>
          <a:xfrm>
            <a:off x="901338" y="1964353"/>
            <a:ext cx="100584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Diagnostic performance of saline-aided US vs UGI series for presence, level and cause of UGI obstruction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Presence of obstruction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US: Accuracy* (94.7%), SN (98.4%), SP (89.4%)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UGI series: Accuracy* (89.5%), SN (95.2%), SP (81.2%)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Level of obstruction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US: Accuracy (90.3%), SN (97.2%), SP (56.3%)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UGI series: Accuracy (87.1%), SN (92.6%), SP (50.0%)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Favorable comparison with reduced radiation exposure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32F52C-E6B7-4990-A314-ECCD2CA88E60}"/>
              </a:ext>
            </a:extLst>
          </p:cNvPr>
          <p:cNvSpPr txBox="1"/>
          <p:nvPr/>
        </p:nvSpPr>
        <p:spPr>
          <a:xfrm>
            <a:off x="901338" y="1869948"/>
            <a:ext cx="1005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Chen S, Chen D, et al. Am Jour </a:t>
            </a:r>
            <a:r>
              <a:rPr lang="en-US" dirty="0" err="1"/>
              <a:t>Roent</a:t>
            </a:r>
            <a:r>
              <a:rPr lang="en-US" dirty="0"/>
              <a:t> 2022;218:526-533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49E1944-FF13-465D-8783-03D4E0BE0316}"/>
              </a:ext>
            </a:extLst>
          </p:cNvPr>
          <p:cNvCxnSpPr/>
          <p:nvPr/>
        </p:nvCxnSpPr>
        <p:spPr>
          <a:xfrm>
            <a:off x="901338" y="1779963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8473B03D-5D26-6DEB-1044-458E6032AE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439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920"/>
    </mc:Choice>
    <mc:Fallback xmlns="">
      <p:transition spd="slow" advTm="1179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9E7794-767E-41DB-8CEC-7BBEF433C34D}"/>
              </a:ext>
            </a:extLst>
          </p:cNvPr>
          <p:cNvSpPr txBox="1"/>
          <p:nvPr/>
        </p:nvSpPr>
        <p:spPr>
          <a:xfrm>
            <a:off x="901338" y="600892"/>
            <a:ext cx="1005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Discriminating rectal cancer grades using restriction spectrum imaging.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5BF969-8D93-46AD-9F0D-A8D0C8C913B2}"/>
              </a:ext>
            </a:extLst>
          </p:cNvPr>
          <p:cNvSpPr txBox="1"/>
          <p:nvPr/>
        </p:nvSpPr>
        <p:spPr>
          <a:xfrm>
            <a:off x="901338" y="1836218"/>
            <a:ext cx="10058400" cy="405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RSI is novel DWI technique that separates diffusion into 3 compartments, giving more tissue specific detail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Authors compared RSI with standard DKI and ADC parameters on DWI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Restricted compartment on RSI significantly correlated with tumor grade with AUC 0.753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RSI significantly outperformed DKI and ADC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092BB9-675B-4AF9-9751-7C0972077112}"/>
              </a:ext>
            </a:extLst>
          </p:cNvPr>
          <p:cNvSpPr txBox="1"/>
          <p:nvPr/>
        </p:nvSpPr>
        <p:spPr>
          <a:xfrm>
            <a:off x="901338" y="1154890"/>
            <a:ext cx="1005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Xiong</a:t>
            </a:r>
            <a:r>
              <a:rPr lang="en-US" dirty="0"/>
              <a:t> Z, </a:t>
            </a:r>
            <a:r>
              <a:rPr lang="en-US" dirty="0" err="1"/>
              <a:t>Geng</a:t>
            </a:r>
            <a:r>
              <a:rPr lang="en-US" dirty="0"/>
              <a:t> Z, et al. Abdominal Radiology 2022; 47:2014-2022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AC451D-96E6-4CF3-8F34-00D3CE5EED0A}"/>
              </a:ext>
            </a:extLst>
          </p:cNvPr>
          <p:cNvCxnSpPr/>
          <p:nvPr/>
        </p:nvCxnSpPr>
        <p:spPr>
          <a:xfrm>
            <a:off x="901338" y="1062557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EDC78127-EBC0-3D0A-085E-DEC6069C00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47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176"/>
    </mc:Choice>
    <mc:Fallback xmlns="">
      <p:transition spd="slow" advTm="1181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D424EC-27C1-4CDB-B11F-BFD12FECFD4A}"/>
              </a:ext>
            </a:extLst>
          </p:cNvPr>
          <p:cNvSpPr txBox="1"/>
          <p:nvPr/>
        </p:nvSpPr>
        <p:spPr>
          <a:xfrm>
            <a:off x="901338" y="600892"/>
            <a:ext cx="1005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Bowel peristalsis artifact on dual-energy CT: In vitro study on influence of different dual-energy CT platforms and enteric contrast agents.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BFAD80-8563-4E77-827E-B19C94817B5D}"/>
              </a:ext>
            </a:extLst>
          </p:cNvPr>
          <p:cNvSpPr txBox="1"/>
          <p:nvPr/>
        </p:nvSpPr>
        <p:spPr>
          <a:xfrm>
            <a:off x="901338" y="2160804"/>
            <a:ext cx="10058400" cy="5159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Bowel wall peristalsis introduces artifact, limiting assessment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Four DECT platforms and multiple enteric contrasts tested in vitro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120-kVp like images: lower artifact for split-filter and dual-source than spectral-detector and rapid kilovoltage-switching scanners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120-kVp images: lower artifact for spectral-detector and rapid-kilovoltage-switching scanners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Less artifact with experimental dark contrast than air, water or iodinated contrast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5F601B-F49A-4C94-870B-1F0E7EEA122C}"/>
              </a:ext>
            </a:extLst>
          </p:cNvPr>
          <p:cNvSpPr txBox="1"/>
          <p:nvPr/>
        </p:nvSpPr>
        <p:spPr>
          <a:xfrm>
            <a:off x="901338" y="1545770"/>
            <a:ext cx="1005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Obmann</a:t>
            </a:r>
            <a:r>
              <a:rPr lang="en-US" dirty="0"/>
              <a:t> M, Sun Y, et al. Am Jour </a:t>
            </a:r>
            <a:r>
              <a:rPr lang="en-US" dirty="0" err="1"/>
              <a:t>Roent</a:t>
            </a:r>
            <a:r>
              <a:rPr lang="en-US" dirty="0"/>
              <a:t>. 2022; 218:290-299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93CD344-182E-4BA3-B609-45D9D89466FB}"/>
              </a:ext>
            </a:extLst>
          </p:cNvPr>
          <p:cNvCxnSpPr/>
          <p:nvPr/>
        </p:nvCxnSpPr>
        <p:spPr>
          <a:xfrm>
            <a:off x="901338" y="1431889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8040B06E-7733-5FD4-1D73-5F2D571AAC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5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338"/>
    </mc:Choice>
    <mc:Fallback xmlns="">
      <p:transition spd="slow" advTm="913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497C9A-467E-49DC-A9AE-DF60CA6070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0927" y="1731305"/>
            <a:ext cx="4082598" cy="27251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E43FF5-3D24-4E9E-A7E0-57A8CAB5AD7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8820320" y="2308016"/>
            <a:ext cx="302051" cy="302051"/>
          </a:xfrm>
          <a:prstGeom prst="rect">
            <a:avLst/>
          </a:prstGeom>
        </p:spPr>
      </p:pic>
      <p:pic>
        <p:nvPicPr>
          <p:cNvPr id="16" name="Picture 15" descr="A picture containing ax, tool&#10;&#10;Description automatically generated">
            <a:extLst>
              <a:ext uri="{FF2B5EF4-FFF2-40B4-BE49-F238E27FC236}">
                <a16:creationId xmlns:a16="http://schemas.microsoft.com/office/drawing/2014/main" id="{A1D48BDB-3657-4760-9289-BA9A7ECB2CA9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8785021" y="3292094"/>
            <a:ext cx="329095" cy="267664"/>
          </a:xfrm>
          <a:prstGeom prst="rect">
            <a:avLst/>
          </a:prstGeom>
        </p:spPr>
      </p:pic>
      <p:pic>
        <p:nvPicPr>
          <p:cNvPr id="21" name="Picture 20" descr="A picture containing drawing&#10;&#10;Description automatically generated">
            <a:extLst>
              <a:ext uri="{FF2B5EF4-FFF2-40B4-BE49-F238E27FC236}">
                <a16:creationId xmlns:a16="http://schemas.microsoft.com/office/drawing/2014/main" id="{8F20CA0C-9D71-41C1-9846-88E6891209F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8820319" y="4154394"/>
            <a:ext cx="302045" cy="30204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8BDDC7D-A02E-4AA6-BD49-A9AC5FFC932B}"/>
              </a:ext>
            </a:extLst>
          </p:cNvPr>
          <p:cNvSpPr txBox="1"/>
          <p:nvPr/>
        </p:nvSpPr>
        <p:spPr>
          <a:xfrm>
            <a:off x="9255510" y="2308016"/>
            <a:ext cx="1153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@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ACOREdu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D5DDA5-F880-481C-A8C0-B8BC1F415503}"/>
              </a:ext>
            </a:extLst>
          </p:cNvPr>
          <p:cNvSpPr txBox="1"/>
          <p:nvPr/>
        </p:nvSpPr>
        <p:spPr>
          <a:xfrm>
            <a:off x="9255510" y="3231662"/>
            <a:ext cx="1153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@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ACOREdu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F7CBA4-40BA-46B0-B804-9CF725D7751A}"/>
              </a:ext>
            </a:extLst>
          </p:cNvPr>
          <p:cNvSpPr txBox="1"/>
          <p:nvPr/>
        </p:nvSpPr>
        <p:spPr>
          <a:xfrm>
            <a:off x="9255510" y="4117885"/>
            <a:ext cx="1153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@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ACOREdu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506E58-9BC5-43A8-9EF1-84D9CCE4CFA6}"/>
              </a:ext>
            </a:extLst>
          </p:cNvPr>
          <p:cNvSpPr txBox="1"/>
          <p:nvPr/>
        </p:nvSpPr>
        <p:spPr>
          <a:xfrm>
            <a:off x="2780927" y="4725501"/>
            <a:ext cx="4658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pc="840" dirty="0">
                <a:solidFill>
                  <a:srgbClr val="7030A0"/>
                </a:solidFill>
              </a:rPr>
              <a:t>www.acoredu.com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F18FEEE9-D85D-DF8C-E6C4-D07B444BFB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26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50"/>
    </mc:Choice>
    <mc:Fallback xmlns="">
      <p:transition spd="slow" advTm="110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1546</TotalTime>
  <Words>553</Words>
  <Application>Microsoft Macintosh PowerPoint</Application>
  <PresentationFormat>Widescreen</PresentationFormat>
  <Paragraphs>79</Paragraphs>
  <Slides>9</Slides>
  <Notes>8</Notes>
  <HiddenSlides>0</HiddenSlides>
  <MMClips>7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Attia, Serag Eldin</dc:creator>
  <cp:lastModifiedBy>Munevver N Duran</cp:lastModifiedBy>
  <cp:revision>26</cp:revision>
  <dcterms:created xsi:type="dcterms:W3CDTF">2020-06-27T06:53:41Z</dcterms:created>
  <dcterms:modified xsi:type="dcterms:W3CDTF">2022-05-24T02:19:39Z</dcterms:modified>
</cp:coreProperties>
</file>