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9" r:id="rId3"/>
    <p:sldId id="260" r:id="rId4"/>
    <p:sldId id="261" r:id="rId5"/>
    <p:sldId id="265" r:id="rId6"/>
    <p:sldId id="268" r:id="rId7"/>
    <p:sldId id="267" r:id="rId8"/>
    <p:sldId id="327" r:id="rId9"/>
    <p:sldId id="266" r:id="rId10"/>
    <p:sldId id="326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FFF01C3-A3B4-AD73-9059-786D51304A3E}" v="264" dt="2022-03-09T02:23:10.659"/>
    <p1510:client id="{157362D5-FB33-AB10-5DEA-B71583BD8730}" v="1125" dt="2022-05-21T00:05:49.937"/>
    <p1510:client id="{40B2BC82-1BA1-1EBD-F249-F979809F9A1A}" v="304" dt="2022-05-17T00:53:03.065"/>
    <p1510:client id="{580093E3-8BD8-E087-67B3-16C20719F088}" v="991" dt="2022-01-17T23:27:47.489"/>
    <p1510:client id="{65F3F665-0C9D-C0B5-2491-112DB9410B50}" v="808" dt="2022-05-19T00:21:08.427"/>
    <p1510:client id="{8C085884-F53B-E2BF-21FC-5669EA870D8A}" v="290" dt="2022-03-15T00:56:46.869"/>
    <p1510:client id="{A1423144-2985-1196-9B2B-2D0DF94B0BC8}" v="131" dt="2022-03-20T20:19:16.488"/>
    <p1510:client id="{AFC67017-48C0-0618-7A64-488AFAF52B99}" v="336" dt="2022-01-18T01:55:03.489"/>
    <p1510:client id="{BC4988E4-607A-69E3-6F54-29092141F446}" v="264" dt="2022-03-19T19:04:57.260"/>
    <p1510:client id="{C7B5E232-9681-1A2C-757F-F8CE1AA53758}" v="658" dt="2022-05-20T00:39:24.076"/>
    <p1510:client id="{D91D7A88-C665-2AE0-2ADA-33DC3506AC44}" v="5" dt="2022-01-19T02:04:42.803"/>
    <p1510:client id="{E7295233-D4C0-E7DB-8DE1-650BCC4A8150}" v="389" dt="2022-03-13T19:16:56.599"/>
    <p1510:client id="{EA876A74-9224-5358-D9F6-5CB542A468CB}" v="1163" dt="2021-11-19T01:23:41.572"/>
    <p1510:client id="{F8EB79FC-D7A3-3F04-6B10-03545E05B2E6}" v="451" dt="2021-11-20T22:28:30.930"/>
    <p1510:client id="{FC57BBC1-0667-FF29-A66D-9874A2D42B74}" v="499" dt="2022-03-18T00:39:59.39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0"/>
    <p:restoredTop sz="94729"/>
  </p:normalViewPr>
  <p:slideViewPr>
    <p:cSldViewPr snapToGrid="0">
      <p:cViewPr varScale="1">
        <p:scale>
          <a:sx n="109" d="100"/>
          <a:sy n="109" d="100"/>
        </p:scale>
        <p:origin x="680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D1081789-2778-42A8-94AA-A350017D8FD9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190047" y="0"/>
            <a:ext cx="6001953" cy="6858000"/>
          </a:xfrm>
          <a:custGeom>
            <a:avLst/>
            <a:gdLst>
              <a:gd name="connsiteX0" fmla="*/ 0 w 6001953"/>
              <a:gd name="connsiteY0" fmla="*/ 0 h 6858000"/>
              <a:gd name="connsiteX1" fmla="*/ 6001953 w 6001953"/>
              <a:gd name="connsiteY1" fmla="*/ 0 h 6858000"/>
              <a:gd name="connsiteX2" fmla="*/ 6001953 w 6001953"/>
              <a:gd name="connsiteY2" fmla="*/ 6858000 h 6858000"/>
              <a:gd name="connsiteX3" fmla="*/ 0 w 6001953"/>
              <a:gd name="connsiteY3" fmla="*/ 6858000 h 6858000"/>
              <a:gd name="connsiteX4" fmla="*/ 32185 w 6001953"/>
              <a:gd name="connsiteY4" fmla="*/ 6834670 h 6858000"/>
              <a:gd name="connsiteX5" fmla="*/ 1464395 w 6001953"/>
              <a:gd name="connsiteY5" fmla="*/ 3429000 h 6858000"/>
              <a:gd name="connsiteX6" fmla="*/ 32185 w 6001953"/>
              <a:gd name="connsiteY6" fmla="*/ 2333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001953" h="6858000">
                <a:moveTo>
                  <a:pt x="0" y="0"/>
                </a:moveTo>
                <a:lnTo>
                  <a:pt x="6001953" y="0"/>
                </a:lnTo>
                <a:lnTo>
                  <a:pt x="6001953" y="6858000"/>
                </a:lnTo>
                <a:lnTo>
                  <a:pt x="0" y="6858000"/>
                </a:lnTo>
                <a:lnTo>
                  <a:pt x="32185" y="6834670"/>
                </a:lnTo>
                <a:cubicBezTo>
                  <a:pt x="885274" y="6178796"/>
                  <a:pt x="1464395" y="4899614"/>
                  <a:pt x="1464395" y="3429000"/>
                </a:cubicBezTo>
                <a:cubicBezTo>
                  <a:pt x="1464395" y="1958387"/>
                  <a:pt x="885274" y="679204"/>
                  <a:pt x="32185" y="2333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90764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val 6">
            <a:extLst>
              <a:ext uri="{FF2B5EF4-FFF2-40B4-BE49-F238E27FC236}">
                <a16:creationId xmlns:a16="http://schemas.microsoft.com/office/drawing/2014/main" id="{6C70189B-2533-4F1B-AF48-30B519639BF1}"/>
              </a:ext>
            </a:extLst>
          </p:cNvPr>
          <p:cNvSpPr/>
          <p:nvPr userDrawn="1"/>
        </p:nvSpPr>
        <p:spPr>
          <a:xfrm>
            <a:off x="1254677" y="1568792"/>
            <a:ext cx="3185484" cy="3153110"/>
          </a:xfrm>
          <a:prstGeom prst="ellipse">
            <a:avLst/>
          </a:prstGeom>
          <a:noFill/>
          <a:ln w="66675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Picture Placeholder 16">
            <a:extLst>
              <a:ext uri="{FF2B5EF4-FFF2-40B4-BE49-F238E27FC236}">
                <a16:creationId xmlns:a16="http://schemas.microsoft.com/office/drawing/2014/main" id="{B7C93545-EC39-42C4-8BEE-E397285B0303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385423" y="1698209"/>
            <a:ext cx="2923992" cy="2894276"/>
          </a:xfrm>
          <a:custGeom>
            <a:avLst/>
            <a:gdLst>
              <a:gd name="connsiteX0" fmla="*/ 1606732 w 3213464"/>
              <a:gd name="connsiteY0" fmla="*/ 0 h 3180806"/>
              <a:gd name="connsiteX1" fmla="*/ 3213464 w 3213464"/>
              <a:gd name="connsiteY1" fmla="*/ 1590403 h 3180806"/>
              <a:gd name="connsiteX2" fmla="*/ 1606732 w 3213464"/>
              <a:gd name="connsiteY2" fmla="*/ 3180806 h 3180806"/>
              <a:gd name="connsiteX3" fmla="*/ 0 w 3213464"/>
              <a:gd name="connsiteY3" fmla="*/ 1590403 h 3180806"/>
              <a:gd name="connsiteX4" fmla="*/ 1606732 w 3213464"/>
              <a:gd name="connsiteY4" fmla="*/ 0 h 3180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213464" h="3180806">
                <a:moveTo>
                  <a:pt x="1606732" y="0"/>
                </a:moveTo>
                <a:cubicBezTo>
                  <a:pt x="2494106" y="0"/>
                  <a:pt x="3213464" y="712048"/>
                  <a:pt x="3213464" y="1590403"/>
                </a:cubicBezTo>
                <a:cubicBezTo>
                  <a:pt x="3213464" y="2468758"/>
                  <a:pt x="2494106" y="3180806"/>
                  <a:pt x="1606732" y="3180806"/>
                </a:cubicBezTo>
                <a:cubicBezTo>
                  <a:pt x="719358" y="3180806"/>
                  <a:pt x="0" y="2468758"/>
                  <a:pt x="0" y="1590403"/>
                </a:cubicBezTo>
                <a:cubicBezTo>
                  <a:pt x="0" y="712048"/>
                  <a:pt x="719358" y="0"/>
                  <a:pt x="1606732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80522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C43DE2-EDC1-4D29-B2A9-0D0F3D9E5D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C1E1AB7-608E-4159-87E9-7C96B96B6F7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3657447-9E77-4F78-8C2E-340B30781CF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F9E9D5-B980-4F90-BD19-E2ED0CA3D494}" type="datetimeFigureOut">
              <a:rPr lang="en-US" smtClean="0"/>
              <a:t>5/23/22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978C652-D83F-4C47-A8F1-2B7BD14359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2900793-D3C8-4F62-92FA-1B500F4336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87CCF0F-B85A-49D5-92CF-EB7440090F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52731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5F39AB-76D1-4683-BB64-3C2662298A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122CC3C-F817-4E12-A65E-BE4D09B713C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1ADE05E-E143-43D0-AFE5-2D77DA20CD2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A85D474-DBD0-4C14-A408-B87675C10C5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F9E9D5-B980-4F90-BD19-E2ED0CA3D494}" type="datetimeFigureOut">
              <a:rPr lang="en-US" smtClean="0"/>
              <a:t>5/23/22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98F4450-191F-4F8B-AF01-CEFFE4F841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EC7DFC6-E39A-4F4A-90D7-F887FD61D9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87CCF0F-B85A-49D5-92CF-EB7440090F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48776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338F8A-205D-459A-9820-DA1FA36211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98F1BB9-E584-4A79-9A9A-7DA15AE16B7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CA7FAE0-CEEF-4E14-83C4-F3B3240019D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C0D97EA-4FC1-4B81-AD02-6AEBDED239C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BC3C7DE-846C-4373-A2AF-AB81C4AA677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0E5BFEE-E1A5-40E0-AAE2-FF8A11B2FBC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F9E9D5-B980-4F90-BD19-E2ED0CA3D494}" type="datetimeFigureOut">
              <a:rPr lang="en-US" smtClean="0"/>
              <a:t>5/23/22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087E5B3-43C9-45AF-BEB3-233380AC97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5DBA305-DAB4-4FE9-9538-097422B77F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87CCF0F-B85A-49D5-92CF-EB7440090F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90984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6A4A64-D1BE-4631-85E8-E10DEBA47A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707C2E1-C465-4477-99B7-0B927E9F239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F9E9D5-B980-4F90-BD19-E2ED0CA3D494}" type="datetimeFigureOut">
              <a:rPr lang="en-US" smtClean="0"/>
              <a:t>5/23/22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0B2D37C-84AF-459D-9802-9D759BB41E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D186993-D3BD-4211-8B88-DA8A4B4959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87CCF0F-B85A-49D5-92CF-EB7440090F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43864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picture containing drawing&#10;&#10;Description automatically generated">
            <a:extLst>
              <a:ext uri="{FF2B5EF4-FFF2-40B4-BE49-F238E27FC236}">
                <a16:creationId xmlns:a16="http://schemas.microsoft.com/office/drawing/2014/main" id="{DD0949D0-A0E5-41D4-85DF-30B2C57F21E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01250" y="5754898"/>
            <a:ext cx="2013549" cy="11031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43615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9F1204-517A-4E9A-9072-56553BB124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B3FB255-95EF-4D28-91BF-D86081CE0EC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A5BCB28-9E44-4878-A3EC-B06F6AE54A6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4CB65CE-A6D7-410E-9505-BE5B75E3815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F9E9D5-B980-4F90-BD19-E2ED0CA3D494}" type="datetimeFigureOut">
              <a:rPr lang="en-US" smtClean="0"/>
              <a:t>5/23/22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FF84794-4D2C-4896-AC91-7DA54B76AB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DFE862C-FD0A-40D7-9B0B-645A969665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87CCF0F-B85A-49D5-92CF-EB7440090F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1329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8D0795-E559-463D-AC1D-C067DFCA43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AAB4550-8E6D-4B71-A898-6BBE39DF368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79FAB01-4952-4D08-B5B4-FB863944F03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0B79852-0669-4F72-95DE-9E9AE216E1A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F9E9D5-B980-4F90-BD19-E2ED0CA3D494}" type="datetimeFigureOut">
              <a:rPr lang="en-US" smtClean="0"/>
              <a:t>5/23/22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D605B03-BB40-4BE6-84A8-86ECEC911E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2F31570-AF42-49B3-B40F-337D9FF3B4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87CCF0F-B85A-49D5-92CF-EB7440090F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39550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979B99-AF31-4C7D-A761-642DF3DB87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A638963-93B6-4271-AF69-9FE806485DD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9501889-B195-4B38-89FF-4D0FA9E4619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F9E9D5-B980-4F90-BD19-E2ED0CA3D494}" type="datetimeFigureOut">
              <a:rPr lang="en-US" smtClean="0"/>
              <a:t>5/23/22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3B071D1-A244-41E2-8E66-F4ACC31309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4081663-3B41-4403-B282-DF0338D662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87CCF0F-B85A-49D5-92CF-EB7440090F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65754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9F03DEB-3F12-4320-9760-CD91B9B2C54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5D5E694-D9EB-4D69-92E9-191BCAFAB89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CB25E9C-43A4-49BC-80F2-5E36582F6E1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F9E9D5-B980-4F90-BD19-E2ED0CA3D494}" type="datetimeFigureOut">
              <a:rPr lang="en-US" smtClean="0"/>
              <a:t>5/23/22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164AFAB-F610-4BD7-BA45-2D096CDAD0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CBAF4C4-D561-4121-A1A0-BD202576C7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87CCF0F-B85A-49D5-92CF-EB7440090F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35334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409863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D429431-2376-43E5-8C45-FEE9391E90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C7F3B7E-291D-4B85-83E9-BFF212EA273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5CF46B9-CB34-451F-8B2A-54A7A8FA32B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F9E9D5-B980-4F90-BD19-E2ED0CA3D494}" type="datetimeFigureOut">
              <a:rPr lang="en-US" smtClean="0"/>
              <a:t>5/23/22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87512D5-6477-456F-BFEE-73A0D9E2ACC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C2B238D-42F8-4157-9296-416D5AE036D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87CCF0F-B85A-49D5-92CF-EB7440090F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91892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https://doi.org/10.3348/kjr.2021.0596" TargetMode="Externa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hyperlink" Target="https://doi.org/10.1007/s00261-020-02558-8" TargetMode="Externa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hyperlink" Target="http://mediacause.org/if-you-were-a-social-platform-what-would-you-be" TargetMode="External"/><Relationship Id="rId3" Type="http://schemas.openxmlformats.org/officeDocument/2006/relationships/image" Target="../media/image7.png"/><Relationship Id="rId7" Type="http://schemas.openxmlformats.org/officeDocument/2006/relationships/image" Target="../media/image9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2.xml"/><Relationship Id="rId6" Type="http://schemas.openxmlformats.org/officeDocument/2006/relationships/hyperlink" Target="https://fr.wikipedia.org/wiki/Twitter" TargetMode="External"/><Relationship Id="rId5" Type="http://schemas.openxmlformats.org/officeDocument/2006/relationships/image" Target="../media/image8.png"/><Relationship Id="rId4" Type="http://schemas.openxmlformats.org/officeDocument/2006/relationships/hyperlink" Target="https://commons.wikimedia.org/wiki/File:Facebook_Logo_(2019).png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A picture containing drawing&#10;&#10;Description automatically generated">
            <a:extLst>
              <a:ext uri="{FF2B5EF4-FFF2-40B4-BE49-F238E27FC236}">
                <a16:creationId xmlns:a16="http://schemas.microsoft.com/office/drawing/2014/main" id="{226F5184-EC8A-46A1-AC0D-14F657A7122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7251" y="1635757"/>
            <a:ext cx="6546600" cy="3586486"/>
          </a:xfrm>
          <a:prstGeom prst="rect">
            <a:avLst/>
          </a:prstGeom>
        </p:spPr>
      </p:pic>
      <p:pic>
        <p:nvPicPr>
          <p:cNvPr id="9" name="Picture Placeholder 8" descr="A person looking at a screen&#10;&#10;Description automatically generated">
            <a:extLst>
              <a:ext uri="{FF2B5EF4-FFF2-40B4-BE49-F238E27FC236}">
                <a16:creationId xmlns:a16="http://schemas.microsoft.com/office/drawing/2014/main" id="{1D3605B3-3895-4490-B04A-D334ED784CD6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179" r="23509"/>
          <a:stretch/>
        </p:blipFill>
        <p:spPr>
          <a:xfrm>
            <a:off x="6190047" y="0"/>
            <a:ext cx="6001953" cy="6858000"/>
          </a:xfrm>
        </p:spPr>
      </p:pic>
      <p:sp>
        <p:nvSpPr>
          <p:cNvPr id="4" name="Freeform: Shape 3">
            <a:extLst>
              <a:ext uri="{FF2B5EF4-FFF2-40B4-BE49-F238E27FC236}">
                <a16:creationId xmlns:a16="http://schemas.microsoft.com/office/drawing/2014/main" id="{9B21927F-F106-4560-8FCE-D268995EF4A4}"/>
              </a:ext>
            </a:extLst>
          </p:cNvPr>
          <p:cNvSpPr/>
          <p:nvPr/>
        </p:nvSpPr>
        <p:spPr>
          <a:xfrm>
            <a:off x="6190047" y="0"/>
            <a:ext cx="6001953" cy="6858000"/>
          </a:xfrm>
          <a:custGeom>
            <a:avLst/>
            <a:gdLst>
              <a:gd name="connsiteX0" fmla="*/ 0 w 6001953"/>
              <a:gd name="connsiteY0" fmla="*/ 0 h 6858000"/>
              <a:gd name="connsiteX1" fmla="*/ 6001953 w 6001953"/>
              <a:gd name="connsiteY1" fmla="*/ 0 h 6858000"/>
              <a:gd name="connsiteX2" fmla="*/ 6001953 w 6001953"/>
              <a:gd name="connsiteY2" fmla="*/ 6858000 h 6858000"/>
              <a:gd name="connsiteX3" fmla="*/ 0 w 6001953"/>
              <a:gd name="connsiteY3" fmla="*/ 6858000 h 6858000"/>
              <a:gd name="connsiteX4" fmla="*/ 32185 w 6001953"/>
              <a:gd name="connsiteY4" fmla="*/ 6834670 h 6858000"/>
              <a:gd name="connsiteX5" fmla="*/ 1464395 w 6001953"/>
              <a:gd name="connsiteY5" fmla="*/ 3429000 h 6858000"/>
              <a:gd name="connsiteX6" fmla="*/ 32185 w 6001953"/>
              <a:gd name="connsiteY6" fmla="*/ 2333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001953" h="6858000">
                <a:moveTo>
                  <a:pt x="0" y="0"/>
                </a:moveTo>
                <a:lnTo>
                  <a:pt x="6001953" y="0"/>
                </a:lnTo>
                <a:lnTo>
                  <a:pt x="6001953" y="6858000"/>
                </a:lnTo>
                <a:lnTo>
                  <a:pt x="0" y="6858000"/>
                </a:lnTo>
                <a:lnTo>
                  <a:pt x="32185" y="6834670"/>
                </a:lnTo>
                <a:cubicBezTo>
                  <a:pt x="885274" y="6178796"/>
                  <a:pt x="1464395" y="4899614"/>
                  <a:pt x="1464395" y="3429000"/>
                </a:cubicBezTo>
                <a:cubicBezTo>
                  <a:pt x="1464395" y="1958387"/>
                  <a:pt x="885274" y="679204"/>
                  <a:pt x="32185" y="23330"/>
                </a:cubicBezTo>
                <a:close/>
              </a:path>
            </a:pathLst>
          </a:custGeom>
          <a:solidFill>
            <a:srgbClr val="7030A0">
              <a:alpha val="76000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BF72E40-DBD5-421F-9FB6-E7C752B0DD08}"/>
              </a:ext>
            </a:extLst>
          </p:cNvPr>
          <p:cNvSpPr txBox="1"/>
          <p:nvPr/>
        </p:nvSpPr>
        <p:spPr>
          <a:xfrm>
            <a:off x="1521437" y="4960633"/>
            <a:ext cx="465822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spc="840">
                <a:solidFill>
                  <a:srgbClr val="7030A0"/>
                </a:solidFill>
              </a:rPr>
              <a:t>www.acoredu.com</a:t>
            </a:r>
          </a:p>
        </p:txBody>
      </p:sp>
    </p:spTree>
    <p:extLst>
      <p:ext uri="{BB962C8B-B14F-4D97-AF65-F5344CB8AC3E}">
        <p14:creationId xmlns:p14="http://schemas.microsoft.com/office/powerpoint/2010/main" val="59852300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3">
            <a:extLst>
              <a:ext uri="{FF2B5EF4-FFF2-40B4-BE49-F238E27FC236}">
                <a16:creationId xmlns:a16="http://schemas.microsoft.com/office/drawing/2014/main" id="{A1480350-8ECD-4CC8-A755-6DE4CF5EEB15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2"/>
          <a:srcRect t="10349" b="10349"/>
          <a:stretch/>
        </p:blipFill>
        <p:spPr/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D42BEBE2-5D20-4576-B365-F907AACD9283}"/>
              </a:ext>
            </a:extLst>
          </p:cNvPr>
          <p:cNvSpPr txBox="1"/>
          <p:nvPr/>
        </p:nvSpPr>
        <p:spPr>
          <a:xfrm>
            <a:off x="5648838" y="2499016"/>
            <a:ext cx="5839097" cy="64633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3600" b="1">
                <a:solidFill>
                  <a:schemeClr val="accent1">
                    <a:lumMod val="50000"/>
                  </a:schemeClr>
                </a:solidFill>
                <a:ea typeface="Roboto"/>
                <a:cs typeface="Calibri"/>
              </a:rPr>
              <a:t>Dane Eskildsen DO</a:t>
            </a:r>
            <a:endParaRPr lang="en-US" sz="3600" b="1">
              <a:solidFill>
                <a:schemeClr val="accent1">
                  <a:lumMod val="50000"/>
                </a:schemeClr>
              </a:solidFill>
              <a:ea typeface="Roboto" panose="02000000000000000000" pitchFamily="2" charset="0"/>
              <a:cs typeface="Calibri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AF14364-D319-4F08-8379-B202B4E4F366}"/>
              </a:ext>
            </a:extLst>
          </p:cNvPr>
          <p:cNvSpPr txBox="1"/>
          <p:nvPr/>
        </p:nvSpPr>
        <p:spPr>
          <a:xfrm>
            <a:off x="5648838" y="3145347"/>
            <a:ext cx="5839097" cy="46166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2400">
                <a:solidFill>
                  <a:schemeClr val="accent1">
                    <a:lumMod val="50000"/>
                  </a:schemeClr>
                </a:solidFill>
                <a:ea typeface="Roboto"/>
              </a:rPr>
              <a:t>Baylor College of Medicine</a:t>
            </a:r>
            <a:endParaRPr lang="en-US" sz="2400">
              <a:solidFill>
                <a:schemeClr val="accent1">
                  <a:lumMod val="50000"/>
                </a:schemeClr>
              </a:solidFill>
              <a:ea typeface="Roboto" panose="02000000000000000000" pitchFamily="2" charset="0"/>
            </a:endParaRPr>
          </a:p>
        </p:txBody>
      </p:sp>
      <p:pic>
        <p:nvPicPr>
          <p:cNvPr id="15" name="Picture 14" descr="A picture containing drawing&#10;&#10;Description automatically generated">
            <a:extLst>
              <a:ext uri="{FF2B5EF4-FFF2-40B4-BE49-F238E27FC236}">
                <a16:creationId xmlns:a16="http://schemas.microsoft.com/office/drawing/2014/main" id="{FA22D5F6-6DB6-4CE1-9E10-E701C1621BA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96500" y="5807080"/>
            <a:ext cx="1918299" cy="10509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027753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867D59CE-4091-4834-94EA-ACFBF5A950CD}"/>
              </a:ext>
            </a:extLst>
          </p:cNvPr>
          <p:cNvSpPr txBox="1"/>
          <p:nvPr/>
        </p:nvSpPr>
        <p:spPr>
          <a:xfrm>
            <a:off x="2341007" y="1907649"/>
            <a:ext cx="6370399" cy="83099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4800" b="1">
                <a:solidFill>
                  <a:schemeClr val="accent1"/>
                </a:solidFill>
                <a:ea typeface="Roboto"/>
                <a:cs typeface="Calibri"/>
              </a:rPr>
              <a:t>Gastrointestinal Imaging</a:t>
            </a:r>
            <a:endParaRPr lang="en-US" sz="4800" b="1">
              <a:solidFill>
                <a:schemeClr val="accent1"/>
              </a:solidFill>
              <a:ea typeface="Roboto" panose="02000000000000000000" pitchFamily="2" charset="0"/>
              <a:cs typeface="Calibri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8BAFE22-4972-4B4B-A2EC-49A3BAB2C70E}"/>
              </a:ext>
            </a:extLst>
          </p:cNvPr>
          <p:cNvSpPr txBox="1"/>
          <p:nvPr/>
        </p:nvSpPr>
        <p:spPr>
          <a:xfrm>
            <a:off x="2341007" y="1261318"/>
            <a:ext cx="583909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>
                <a:solidFill>
                  <a:schemeClr val="accent1"/>
                </a:solidFill>
                <a:latin typeface="+mj-lt"/>
                <a:ea typeface="Roboto" panose="02000000000000000000" pitchFamily="2" charset="0"/>
              </a:rPr>
              <a:t>WHAT’S NEW IN: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D054A277-740E-462B-AE24-9B6053AC4B4E}"/>
              </a:ext>
            </a:extLst>
          </p:cNvPr>
          <p:cNvCxnSpPr/>
          <p:nvPr/>
        </p:nvCxnSpPr>
        <p:spPr>
          <a:xfrm flipV="1">
            <a:off x="2462929" y="2838630"/>
            <a:ext cx="6170941" cy="41944"/>
          </a:xfrm>
          <a:prstGeom prst="line">
            <a:avLst/>
          </a:prstGeom>
          <a:ln w="41275">
            <a:solidFill>
              <a:schemeClr val="accent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>
            <a:extLst>
              <a:ext uri="{FF2B5EF4-FFF2-40B4-BE49-F238E27FC236}">
                <a16:creationId xmlns:a16="http://schemas.microsoft.com/office/drawing/2014/main" id="{10E5C7EF-623D-4098-8BDE-3563942D4224}"/>
              </a:ext>
            </a:extLst>
          </p:cNvPr>
          <p:cNvSpPr txBox="1"/>
          <p:nvPr/>
        </p:nvSpPr>
        <p:spPr>
          <a:xfrm>
            <a:off x="2341007" y="3376469"/>
            <a:ext cx="583909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>
                <a:solidFill>
                  <a:schemeClr val="accent1">
                    <a:lumMod val="50000"/>
                  </a:schemeClr>
                </a:solidFill>
                <a:ea typeface="Roboto" panose="02000000000000000000" pitchFamily="2" charset="0"/>
              </a:rPr>
              <a:t>Reviewed By: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B2F7D5C-C60E-4927-ACDE-D977390AFB92}"/>
              </a:ext>
            </a:extLst>
          </p:cNvPr>
          <p:cNvSpPr txBox="1"/>
          <p:nvPr/>
        </p:nvSpPr>
        <p:spPr>
          <a:xfrm>
            <a:off x="2341006" y="3806757"/>
            <a:ext cx="5839097" cy="156966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2400">
                <a:solidFill>
                  <a:schemeClr val="accent1">
                    <a:lumMod val="50000"/>
                  </a:schemeClr>
                </a:solidFill>
                <a:ea typeface="Roboto"/>
              </a:rPr>
              <a:t>Vincent </a:t>
            </a:r>
            <a:r>
              <a:rPr lang="en-US" sz="2400" err="1">
                <a:solidFill>
                  <a:schemeClr val="accent1">
                    <a:lumMod val="50000"/>
                  </a:schemeClr>
                </a:solidFill>
                <a:ea typeface="Roboto"/>
              </a:rPr>
              <a:t>Mellnick</a:t>
            </a:r>
            <a:r>
              <a:rPr lang="en-US" sz="2400">
                <a:solidFill>
                  <a:schemeClr val="accent1">
                    <a:lumMod val="50000"/>
                  </a:schemeClr>
                </a:solidFill>
                <a:ea typeface="Roboto"/>
              </a:rPr>
              <a:t>, Senior Editor </a:t>
            </a:r>
          </a:p>
          <a:p>
            <a:r>
              <a:rPr lang="en-US" sz="2400">
                <a:solidFill>
                  <a:schemeClr val="accent1">
                    <a:lumMod val="50000"/>
                  </a:schemeClr>
                </a:solidFill>
                <a:ea typeface="Roboto"/>
              </a:rPr>
              <a:t>Alice Fung, Senior Editor </a:t>
            </a:r>
            <a:endParaRPr lang="en-US" sz="2400">
              <a:solidFill>
                <a:schemeClr val="accent1">
                  <a:lumMod val="50000"/>
                </a:schemeClr>
              </a:solidFill>
              <a:ea typeface="Roboto"/>
              <a:cs typeface="Calibri"/>
            </a:endParaRPr>
          </a:p>
          <a:p>
            <a:r>
              <a:rPr lang="en-US" sz="2400">
                <a:solidFill>
                  <a:schemeClr val="accent1">
                    <a:lumMod val="50000"/>
                  </a:schemeClr>
                </a:solidFill>
                <a:ea typeface="Roboto"/>
                <a:cs typeface="Calibri"/>
              </a:rPr>
              <a:t>Dane Eskildsen DO, Junior Editor</a:t>
            </a:r>
          </a:p>
          <a:p>
            <a:r>
              <a:rPr lang="en-US" sz="2400">
                <a:solidFill>
                  <a:schemeClr val="accent1">
                    <a:lumMod val="50000"/>
                  </a:schemeClr>
                </a:solidFill>
                <a:ea typeface="Roboto"/>
                <a:cs typeface="Calibri"/>
              </a:rPr>
              <a:t>Richard Fagan MD, Junior Editor</a:t>
            </a:r>
            <a:endParaRPr lang="en-US" sz="2400">
              <a:solidFill>
                <a:schemeClr val="accent1">
                  <a:lumMod val="50000"/>
                </a:schemeClr>
              </a:solidFill>
              <a:ea typeface="Roboto" panose="02000000000000000000" pitchFamily="2" charset="0"/>
              <a:cs typeface="Calibri"/>
            </a:endParaRPr>
          </a:p>
        </p:txBody>
      </p:sp>
      <p:pic>
        <p:nvPicPr>
          <p:cNvPr id="15" name="Picture 14" descr="A picture containing drawing&#10;&#10;Description automatically generated">
            <a:extLst>
              <a:ext uri="{FF2B5EF4-FFF2-40B4-BE49-F238E27FC236}">
                <a16:creationId xmlns:a16="http://schemas.microsoft.com/office/drawing/2014/main" id="{33D340DF-1517-4BE9-A8F0-8C84F41AB77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807080"/>
            <a:ext cx="1918299" cy="1050920"/>
          </a:xfrm>
          <a:prstGeom prst="rect">
            <a:avLst/>
          </a:prstGeom>
        </p:spPr>
      </p:pic>
      <p:pic>
        <p:nvPicPr>
          <p:cNvPr id="17" name="Picture 16" descr="A close up of a logo&#10;&#10;Description automatically generated">
            <a:extLst>
              <a:ext uri="{FF2B5EF4-FFF2-40B4-BE49-F238E27FC236}">
                <a16:creationId xmlns:a16="http://schemas.microsoft.com/office/drawing/2014/main" id="{641E7FE7-4BA3-4B78-A9D6-AA6072F3DB7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38532" y="4286250"/>
            <a:ext cx="3053468" cy="2571750"/>
          </a:xfrm>
          <a:prstGeom prst="rect">
            <a:avLst/>
          </a:prstGeom>
        </p:spPr>
      </p:pic>
      <p:pic>
        <p:nvPicPr>
          <p:cNvPr id="18" name="Picture 17" descr="A close up of a logo&#10;&#10;Description automatically generated">
            <a:extLst>
              <a:ext uri="{FF2B5EF4-FFF2-40B4-BE49-F238E27FC236}">
                <a16:creationId xmlns:a16="http://schemas.microsoft.com/office/drawing/2014/main" id="{55236977-FC72-48B6-8B2F-FE2750F5C686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71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0" y="0"/>
            <a:ext cx="1497577" cy="126131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381316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1787E7CA-2811-4B9B-935A-5FFB46F0A1DD}"/>
              </a:ext>
            </a:extLst>
          </p:cNvPr>
          <p:cNvSpPr txBox="1"/>
          <p:nvPr/>
        </p:nvSpPr>
        <p:spPr>
          <a:xfrm>
            <a:off x="1032853" y="233728"/>
            <a:ext cx="9800323" cy="95410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2800" b="1" dirty="0">
                <a:solidFill>
                  <a:srgbClr val="7030A0"/>
                </a:solidFill>
              </a:rPr>
              <a:t> Low-dose Abdominal CT for evaluating suspected appendicitis in adolescents and young adults: review of evidence 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7A981F1-A925-4BF2-9A27-97C13BAA794D}"/>
              </a:ext>
            </a:extLst>
          </p:cNvPr>
          <p:cNvSpPr txBox="1"/>
          <p:nvPr/>
        </p:nvSpPr>
        <p:spPr>
          <a:xfrm>
            <a:off x="901338" y="1935131"/>
            <a:ext cx="10058400" cy="5159554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endParaRPr lang="en-US" sz="2400">
              <a:solidFill>
                <a:schemeClr val="accent1">
                  <a:lumMod val="75000"/>
                </a:schemeClr>
              </a:solidFill>
              <a:cs typeface="Calibri" panose="020F0502020204030204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200" dirty="0">
                <a:solidFill>
                  <a:schemeClr val="accent1">
                    <a:lumMod val="75000"/>
                  </a:schemeClr>
                </a:solidFill>
                <a:cs typeface="Calibri" panose="020F0502020204030204"/>
              </a:rPr>
              <a:t>Concerns for carcinogenic risk of CT, particularly in pediatric/adolescent populations.</a:t>
            </a:r>
            <a:endParaRPr lang="en-US" sz="2200" dirty="0">
              <a:solidFill>
                <a:schemeClr val="accent1">
                  <a:lumMod val="75000"/>
                </a:schemeClr>
              </a:solidFill>
              <a:ea typeface="Calibri"/>
              <a:cs typeface="Calibri" panose="020F0502020204030204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200" dirty="0">
              <a:solidFill>
                <a:schemeClr val="accent1">
                  <a:lumMod val="75000"/>
                </a:schemeClr>
              </a:solidFill>
              <a:cs typeface="Calibri" panose="020F0502020204030204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200" dirty="0">
                <a:solidFill>
                  <a:schemeClr val="accent1">
                    <a:lumMod val="75000"/>
                  </a:schemeClr>
                </a:solidFill>
                <a:cs typeface="Calibri" panose="020F0502020204030204"/>
              </a:rPr>
              <a:t>Low dose CT (LDCT) an option to mitigate these risks.</a:t>
            </a:r>
            <a:endParaRPr lang="en-US" sz="2200" dirty="0">
              <a:solidFill>
                <a:schemeClr val="accent1">
                  <a:lumMod val="75000"/>
                </a:schemeClr>
              </a:solidFill>
              <a:ea typeface="Calibri"/>
              <a:cs typeface="Calibri" panose="020F0502020204030204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200" dirty="0">
              <a:solidFill>
                <a:schemeClr val="accent1">
                  <a:lumMod val="75000"/>
                </a:schemeClr>
              </a:solidFill>
              <a:cs typeface="Calibri" panose="020F0502020204030204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200" dirty="0">
                <a:solidFill>
                  <a:schemeClr val="accent1">
                    <a:lumMod val="75000"/>
                  </a:schemeClr>
                </a:solidFill>
                <a:ea typeface="Calibri"/>
                <a:cs typeface="Calibri" panose="020F0502020204030204"/>
              </a:rPr>
              <a:t>This review article aims to assess evidence for use of LDCT for diagnosis of appendicitis.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200" dirty="0">
              <a:solidFill>
                <a:schemeClr val="accent1">
                  <a:lumMod val="75000"/>
                </a:schemeClr>
              </a:solidFill>
              <a:cs typeface="Calibri" panose="020F0502020204030204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200" dirty="0">
                <a:solidFill>
                  <a:schemeClr val="accent1">
                    <a:lumMod val="75000"/>
                  </a:schemeClr>
                </a:solidFill>
                <a:ea typeface="Calibri"/>
                <a:cs typeface="Calibri" panose="020F0502020204030204"/>
              </a:rPr>
              <a:t>Reviews multiple aspects of CT, including dose, carcinogenic risks, LDCT vs Conventional dose CT (CDCT) throughout the literature.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200" dirty="0">
              <a:solidFill>
                <a:schemeClr val="accent1">
                  <a:lumMod val="75000"/>
                </a:schemeClr>
              </a:solidFill>
              <a:cs typeface="Calibri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200" dirty="0">
                <a:solidFill>
                  <a:schemeClr val="accent1">
                    <a:lumMod val="75000"/>
                  </a:schemeClr>
                </a:solidFill>
                <a:cs typeface="Calibri"/>
              </a:rPr>
              <a:t>Authors found compelling evidence that LDCT is comparable to CDCT for diagnosis of acute appendicitis. </a:t>
            </a:r>
          </a:p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endParaRPr lang="en-US" sz="240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5F4D695-A31A-4A77-BCB0-A6C35173A2DA}"/>
              </a:ext>
            </a:extLst>
          </p:cNvPr>
          <p:cNvSpPr txBox="1"/>
          <p:nvPr/>
        </p:nvSpPr>
        <p:spPr>
          <a:xfrm>
            <a:off x="903814" y="1518753"/>
            <a:ext cx="10058400" cy="83099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1600" dirty="0">
                <a:ea typeface="+mn-lt"/>
                <a:cs typeface="+mn-lt"/>
              </a:rPr>
              <a:t>Park JH, Salminen P, </a:t>
            </a:r>
            <a:r>
              <a:rPr lang="en-US" sz="1600" dirty="0" err="1">
                <a:ea typeface="+mn-lt"/>
                <a:cs typeface="+mn-lt"/>
              </a:rPr>
              <a:t>Tannaphai</a:t>
            </a:r>
            <a:r>
              <a:rPr lang="en-US" sz="1600" dirty="0">
                <a:ea typeface="+mn-lt"/>
                <a:cs typeface="+mn-lt"/>
              </a:rPr>
              <a:t> P, Lee KH.   Low-Dose Abdominal CT for Evaluating Suspected Appendicitis in Adolescents and Young Adults: Review of Evidence.   Korean J </a:t>
            </a:r>
            <a:r>
              <a:rPr lang="en-US" sz="1600" dirty="0" err="1">
                <a:ea typeface="+mn-lt"/>
                <a:cs typeface="+mn-lt"/>
              </a:rPr>
              <a:t>Radiol</a:t>
            </a:r>
            <a:r>
              <a:rPr lang="en-US" sz="1600" dirty="0">
                <a:ea typeface="+mn-lt"/>
                <a:cs typeface="+mn-lt"/>
              </a:rPr>
              <a:t>. 2022 May;23(5):517-528.   </a:t>
            </a:r>
            <a:r>
              <a:rPr lang="en-US" sz="1600" dirty="0">
                <a:ea typeface="+mn-lt"/>
                <a:cs typeface="+mn-lt"/>
                <a:hlinkClick r:id="rId2"/>
              </a:rPr>
              <a:t>https://doi.org/10.3348/kjr.2021.0596</a:t>
            </a:r>
            <a:endParaRPr lang="en-US" sz="1600">
              <a:ea typeface="+mn-lt"/>
              <a:cs typeface="+mn-lt"/>
            </a:endParaRP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94E794CB-C5CA-467F-876F-B1E770957056}"/>
              </a:ext>
            </a:extLst>
          </p:cNvPr>
          <p:cNvCxnSpPr/>
          <p:nvPr/>
        </p:nvCxnSpPr>
        <p:spPr>
          <a:xfrm>
            <a:off x="901338" y="1419903"/>
            <a:ext cx="10058400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5022096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84C7F139-1C3F-4C01-896D-4CD7A626874E}"/>
              </a:ext>
            </a:extLst>
          </p:cNvPr>
          <p:cNvSpPr txBox="1"/>
          <p:nvPr/>
        </p:nvSpPr>
        <p:spPr>
          <a:xfrm>
            <a:off x="901338" y="600892"/>
            <a:ext cx="10058400" cy="144655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2400" b="1" dirty="0">
                <a:solidFill>
                  <a:srgbClr val="7030A0"/>
                </a:solidFill>
              </a:rPr>
              <a:t>Predictors of transmural intestinal necrosis in patients presenting with acute mesenteric ischemia on computed tomography  </a:t>
            </a:r>
            <a:endParaRPr lang="en-US"/>
          </a:p>
          <a:p>
            <a:endParaRPr lang="en-US" sz="4000" b="1">
              <a:solidFill>
                <a:srgbClr val="7030A0"/>
              </a:solidFill>
              <a:cs typeface="Calibri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3E1D73D-7837-40D1-8AF8-67A348526A78}"/>
              </a:ext>
            </a:extLst>
          </p:cNvPr>
          <p:cNvSpPr txBox="1"/>
          <p:nvPr/>
        </p:nvSpPr>
        <p:spPr>
          <a:xfrm>
            <a:off x="901338" y="2160804"/>
            <a:ext cx="10058400" cy="4974888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accent1">
                    <a:lumMod val="75000"/>
                  </a:schemeClr>
                </a:solidFill>
                <a:cs typeface="Calibri"/>
              </a:rPr>
              <a:t>Insufficient bowel blood flow -&gt; Acute mesenteric ischemia (AMI) -&gt; necrosis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accent1">
                    <a:lumMod val="75000"/>
                  </a:schemeClr>
                </a:solidFill>
                <a:cs typeface="Calibri"/>
              </a:rPr>
              <a:t>Physical/lab findings not </a:t>
            </a:r>
            <a:r>
              <a:rPr lang="en-US" sz="2400" dirty="0" err="1">
                <a:solidFill>
                  <a:schemeClr val="accent1">
                    <a:lumMod val="75000"/>
                  </a:schemeClr>
                </a:solidFill>
                <a:cs typeface="Calibri"/>
              </a:rPr>
              <a:t>sens</a:t>
            </a:r>
            <a:r>
              <a:rPr lang="en-US" sz="2400" dirty="0">
                <a:solidFill>
                  <a:schemeClr val="accent1">
                    <a:lumMod val="75000"/>
                  </a:schemeClr>
                </a:solidFill>
                <a:cs typeface="Calibri"/>
              </a:rPr>
              <a:t>/spec thus imaging important.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accent1">
                    <a:lumMod val="75000"/>
                  </a:schemeClr>
                </a:solidFill>
              </a:rPr>
              <a:t>Retrospective case-control: 48 patients with AMI, 26 with transmural necrosis</a:t>
            </a:r>
            <a:endParaRPr lang="en-US" sz="2400" dirty="0">
              <a:solidFill>
                <a:schemeClr val="accent1">
                  <a:lumMod val="75000"/>
                </a:schemeClr>
              </a:solidFill>
              <a:cs typeface="Calibri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accent1">
                    <a:lumMod val="75000"/>
                  </a:schemeClr>
                </a:solidFill>
                <a:cs typeface="Calibri"/>
              </a:rPr>
              <a:t>Most significant predictors of transmural necrosis after AMI: Vascular occlusion &gt;70% and pneumatosis intestinalis.  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accent1">
                    <a:lumMod val="75000"/>
                  </a:schemeClr>
                </a:solidFill>
                <a:cs typeface="Calibri"/>
              </a:rPr>
              <a:t>Findings which did NOT predict necrosis: Fat stranding, ascites, presence or absence of ostial stenosis, # of vessels involved, length of occlusion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400">
              <a:solidFill>
                <a:schemeClr val="accent1">
                  <a:lumMod val="75000"/>
                </a:schemeClr>
              </a:solidFill>
              <a:cs typeface="Calibri"/>
            </a:endParaRPr>
          </a:p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endParaRPr lang="en-US" sz="2400">
              <a:solidFill>
                <a:schemeClr val="accent1">
                  <a:lumMod val="75000"/>
                </a:schemeClr>
              </a:solidFill>
              <a:cs typeface="Calibri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C86D078-3981-4B4A-B73C-76CFBDCFAB5C}"/>
              </a:ext>
            </a:extLst>
          </p:cNvPr>
          <p:cNvSpPr txBox="1"/>
          <p:nvPr/>
        </p:nvSpPr>
        <p:spPr>
          <a:xfrm>
            <a:off x="901338" y="1442583"/>
            <a:ext cx="10058400" cy="83099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1600" dirty="0">
                <a:ea typeface="+mn-lt"/>
                <a:cs typeface="+mn-lt"/>
              </a:rPr>
              <a:t> Atre, I.D., </a:t>
            </a:r>
            <a:r>
              <a:rPr lang="en-US" sz="1600" dirty="0" err="1">
                <a:ea typeface="+mn-lt"/>
                <a:cs typeface="+mn-lt"/>
              </a:rPr>
              <a:t>Eurboonyanun</a:t>
            </a:r>
            <a:r>
              <a:rPr lang="en-US" sz="1600" dirty="0">
                <a:ea typeface="+mn-lt"/>
                <a:cs typeface="+mn-lt"/>
              </a:rPr>
              <a:t>, K., O’Shea, A. </a:t>
            </a:r>
            <a:r>
              <a:rPr lang="en-US" sz="1600" i="1" dirty="0">
                <a:ea typeface="+mn-lt"/>
                <a:cs typeface="+mn-lt"/>
              </a:rPr>
              <a:t>et al.</a:t>
            </a:r>
            <a:r>
              <a:rPr lang="en-US" sz="1600" dirty="0">
                <a:ea typeface="+mn-lt"/>
                <a:cs typeface="+mn-lt"/>
              </a:rPr>
              <a:t> Predictors of transmural intestinal necrosis in patients presenting with acute mesenteric ischemia on computed tomography. </a:t>
            </a:r>
            <a:r>
              <a:rPr lang="en-US" sz="1600" i="1" dirty="0" err="1">
                <a:ea typeface="+mn-lt"/>
                <a:cs typeface="+mn-lt"/>
              </a:rPr>
              <a:t>Abdom</a:t>
            </a:r>
            <a:r>
              <a:rPr lang="en-US" sz="1600" i="1" dirty="0">
                <a:ea typeface="+mn-lt"/>
                <a:cs typeface="+mn-lt"/>
              </a:rPr>
              <a:t> </a:t>
            </a:r>
            <a:r>
              <a:rPr lang="en-US" sz="1600" i="1" dirty="0" err="1">
                <a:ea typeface="+mn-lt"/>
                <a:cs typeface="+mn-lt"/>
              </a:rPr>
              <a:t>Radiol</a:t>
            </a:r>
            <a:r>
              <a:rPr lang="en-US" sz="1600" dirty="0">
                <a:ea typeface="+mn-lt"/>
                <a:cs typeface="+mn-lt"/>
              </a:rPr>
              <a:t> </a:t>
            </a:r>
            <a:r>
              <a:rPr lang="en-US" sz="1600" b="1" dirty="0">
                <a:ea typeface="+mn-lt"/>
                <a:cs typeface="+mn-lt"/>
              </a:rPr>
              <a:t>47, </a:t>
            </a:r>
            <a:r>
              <a:rPr lang="en-US" sz="1600" dirty="0">
                <a:ea typeface="+mn-lt"/>
                <a:cs typeface="+mn-lt"/>
              </a:rPr>
              <a:t>1636–1643 (2022). </a:t>
            </a:r>
            <a:r>
              <a:rPr lang="en-US" sz="1600" u="sng" dirty="0">
                <a:ea typeface="+mn-lt"/>
                <a:cs typeface="+mn-lt"/>
                <a:hlinkClick r:id="rId2"/>
              </a:rPr>
              <a:t>https://doi.org/10.1007/s00261-020-02558-8</a:t>
            </a:r>
            <a:endParaRPr lang="en-US" sz="1600" dirty="0">
              <a:ea typeface="+mn-lt"/>
              <a:cs typeface="+mn-lt"/>
            </a:endParaRP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9E79858B-7159-4787-9607-77E846338640}"/>
              </a:ext>
            </a:extLst>
          </p:cNvPr>
          <p:cNvCxnSpPr/>
          <p:nvPr/>
        </p:nvCxnSpPr>
        <p:spPr>
          <a:xfrm>
            <a:off x="901338" y="1399659"/>
            <a:ext cx="10058400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8193811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12D424EC-27C1-4CDB-B11F-BFD12FECFD4A}"/>
              </a:ext>
            </a:extLst>
          </p:cNvPr>
          <p:cNvSpPr txBox="1"/>
          <p:nvPr/>
        </p:nvSpPr>
        <p:spPr>
          <a:xfrm>
            <a:off x="996588" y="354830"/>
            <a:ext cx="10058400" cy="95410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2800" b="1" dirty="0">
                <a:solidFill>
                  <a:srgbClr val="7030A0"/>
                </a:solidFill>
              </a:rPr>
              <a:t>CT </a:t>
            </a:r>
            <a:r>
              <a:rPr lang="en-US" sz="2800" b="1" dirty="0" err="1">
                <a:solidFill>
                  <a:srgbClr val="7030A0"/>
                </a:solidFill>
              </a:rPr>
              <a:t>Enterography</a:t>
            </a:r>
            <a:r>
              <a:rPr lang="en-US" sz="2800" b="1" dirty="0">
                <a:solidFill>
                  <a:srgbClr val="7030A0"/>
                </a:solidFill>
              </a:rPr>
              <a:t> Using Four Different Endoluminal Contrast Agents: A Comparative Study </a:t>
            </a:r>
            <a:endParaRPr lang="en-US" sz="2400" b="1">
              <a:solidFill>
                <a:srgbClr val="7030A0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3BFAD80-8563-4E77-827E-B19C94817B5D}"/>
              </a:ext>
            </a:extLst>
          </p:cNvPr>
          <p:cNvSpPr txBox="1"/>
          <p:nvPr/>
        </p:nvSpPr>
        <p:spPr>
          <a:xfrm>
            <a:off x="901338" y="2357873"/>
            <a:ext cx="10058400" cy="5216813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600" dirty="0">
                <a:solidFill>
                  <a:schemeClr val="accent1">
                    <a:lumMod val="75000"/>
                  </a:schemeClr>
                </a:solidFill>
                <a:cs typeface="Calibri" panose="020F0502020204030204"/>
              </a:rPr>
              <a:t>CT </a:t>
            </a:r>
            <a:r>
              <a:rPr lang="en-US" sz="2600" dirty="0" err="1">
                <a:solidFill>
                  <a:schemeClr val="accent1">
                    <a:lumMod val="75000"/>
                  </a:schemeClr>
                </a:solidFill>
                <a:cs typeface="Calibri" panose="020F0502020204030204"/>
              </a:rPr>
              <a:t>enterography</a:t>
            </a:r>
            <a:r>
              <a:rPr lang="en-US" sz="2600" dirty="0">
                <a:solidFill>
                  <a:schemeClr val="accent1">
                    <a:lumMod val="75000"/>
                  </a:schemeClr>
                </a:solidFill>
                <a:cs typeface="Calibri" panose="020F0502020204030204"/>
              </a:rPr>
              <a:t> (CTE) used to diagnose small bowel pathology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600" dirty="0">
                <a:solidFill>
                  <a:schemeClr val="accent1">
                    <a:lumMod val="75000"/>
                  </a:schemeClr>
                </a:solidFill>
              </a:rPr>
              <a:t>Oral contrast agents: Positive vs. Negative, which agent is best?</a:t>
            </a:r>
            <a:endParaRPr lang="en-US" sz="2600" dirty="0">
              <a:solidFill>
                <a:schemeClr val="accent1">
                  <a:lumMod val="75000"/>
                </a:schemeClr>
              </a:solidFill>
              <a:cs typeface="Calibri" panose="020F0502020204030204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600" dirty="0">
                <a:solidFill>
                  <a:schemeClr val="accent1">
                    <a:lumMod val="75000"/>
                  </a:schemeClr>
                </a:solidFill>
              </a:rPr>
              <a:t>Water (-), polyethylene glycol (PEG) (-), mannitol (-), </a:t>
            </a:r>
            <a:r>
              <a:rPr lang="en-US" sz="2600" dirty="0" err="1">
                <a:solidFill>
                  <a:schemeClr val="accent1">
                    <a:lumMod val="75000"/>
                  </a:schemeClr>
                </a:solidFill>
              </a:rPr>
              <a:t>iohexol</a:t>
            </a:r>
            <a:r>
              <a:rPr lang="en-US" sz="2600" dirty="0">
                <a:solidFill>
                  <a:schemeClr val="accent1">
                    <a:lumMod val="75000"/>
                  </a:schemeClr>
                </a:solidFill>
              </a:rPr>
              <a:t> (+)</a:t>
            </a:r>
            <a:endParaRPr lang="en-US" sz="2600" dirty="0">
              <a:solidFill>
                <a:schemeClr val="accent1">
                  <a:lumMod val="75000"/>
                </a:schemeClr>
              </a:solidFill>
              <a:cs typeface="Calibri" panose="020F0502020204030204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600" dirty="0">
                <a:solidFill>
                  <a:schemeClr val="accent1">
                    <a:lumMod val="75000"/>
                  </a:schemeClr>
                </a:solidFill>
                <a:cs typeface="Calibri" panose="020F0502020204030204"/>
              </a:rPr>
              <a:t>120 patients underwent CTE, 30 patients per contrast agent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600" dirty="0">
                <a:solidFill>
                  <a:schemeClr val="accent1">
                    <a:lumMod val="75000"/>
                  </a:schemeClr>
                </a:solidFill>
                <a:cs typeface="Calibri" panose="020F0502020204030204"/>
              </a:rPr>
              <a:t>Evaluated: distention, bowel morphology, image quality, patient tolerability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600" dirty="0">
                <a:solidFill>
                  <a:schemeClr val="accent1">
                    <a:lumMod val="75000"/>
                  </a:schemeClr>
                </a:solidFill>
                <a:ea typeface="Calibri"/>
                <a:cs typeface="Calibri"/>
              </a:rPr>
              <a:t>PEG superior in all categories, minus tolerability. 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US" sz="2400" dirty="0">
              <a:solidFill>
                <a:schemeClr val="accent1">
                  <a:lumMod val="75000"/>
                </a:schemeClr>
              </a:solidFill>
              <a:ea typeface="Calibri"/>
              <a:cs typeface="Calibri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400">
              <a:solidFill>
                <a:schemeClr val="accent1">
                  <a:lumMod val="75000"/>
                </a:schemeClr>
              </a:solidFill>
              <a:cs typeface="Calibri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F5F601B-F49A-4C94-870B-1F0E7EEA122C}"/>
              </a:ext>
            </a:extLst>
          </p:cNvPr>
          <p:cNvSpPr txBox="1"/>
          <p:nvPr/>
        </p:nvSpPr>
        <p:spPr>
          <a:xfrm>
            <a:off x="901338" y="1435866"/>
            <a:ext cx="10058400" cy="64633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dirty="0">
                <a:ea typeface="+mn-lt"/>
                <a:cs typeface="+mn-lt"/>
              </a:rPr>
              <a:t>Singla, D., Chandak, S., et al CT </a:t>
            </a:r>
            <a:r>
              <a:rPr lang="en-US" dirty="0" err="1">
                <a:ea typeface="+mn-lt"/>
                <a:cs typeface="+mn-lt"/>
              </a:rPr>
              <a:t>Enterography</a:t>
            </a:r>
            <a:r>
              <a:rPr lang="en-US" dirty="0">
                <a:ea typeface="+mn-lt"/>
                <a:cs typeface="+mn-lt"/>
              </a:rPr>
              <a:t> Using Four Different Endoluminal Contrast Agents: A Comparative Study J of Gast and Abd </a:t>
            </a:r>
            <a:r>
              <a:rPr lang="en-US" dirty="0" err="1">
                <a:ea typeface="+mn-lt"/>
                <a:cs typeface="+mn-lt"/>
              </a:rPr>
              <a:t>Radiol</a:t>
            </a:r>
            <a:r>
              <a:rPr lang="en-US" dirty="0">
                <a:ea typeface="+mn-lt"/>
                <a:cs typeface="+mn-lt"/>
              </a:rPr>
              <a:t>, 2022-01, Vol.5 (1), p.016-022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C93CD344-182E-4BA3-B609-45D9D89466FB}"/>
              </a:ext>
            </a:extLst>
          </p:cNvPr>
          <p:cNvCxnSpPr/>
          <p:nvPr/>
        </p:nvCxnSpPr>
        <p:spPr>
          <a:xfrm>
            <a:off x="901338" y="1308778"/>
            <a:ext cx="10058400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285459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C9E7794-767E-41DB-8CEC-7BBEF433C34D}"/>
              </a:ext>
            </a:extLst>
          </p:cNvPr>
          <p:cNvSpPr txBox="1"/>
          <p:nvPr/>
        </p:nvSpPr>
        <p:spPr>
          <a:xfrm>
            <a:off x="901338" y="402455"/>
            <a:ext cx="10058400" cy="138499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3200" b="1" dirty="0">
                <a:solidFill>
                  <a:srgbClr val="7030A0"/>
                </a:solidFill>
              </a:rPr>
              <a:t>Algorithmic Approach to the Splenic Lesion Based on Radiologic-Pathologic Correlation</a:t>
            </a:r>
          </a:p>
          <a:p>
            <a:endParaRPr lang="en-US" sz="2000" b="1">
              <a:solidFill>
                <a:srgbClr val="7030A0"/>
              </a:solidFill>
              <a:cs typeface="Calibri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05BF969-8D93-46AD-9F0D-A8D0C8C913B2}"/>
              </a:ext>
            </a:extLst>
          </p:cNvPr>
          <p:cNvSpPr txBox="1"/>
          <p:nvPr/>
        </p:nvSpPr>
        <p:spPr>
          <a:xfrm>
            <a:off x="757903" y="2139585"/>
            <a:ext cx="10347697" cy="6975436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accent1">
                    <a:lumMod val="75000"/>
                  </a:schemeClr>
                </a:solidFill>
              </a:rPr>
              <a:t>Splenic masses uncommon, often incidental. </a:t>
            </a:r>
            <a:endParaRPr lang="en-US" sz="2400" dirty="0">
              <a:solidFill>
                <a:schemeClr val="accent1">
                  <a:lumMod val="75000"/>
                </a:schemeClr>
              </a:solidFill>
              <a:cs typeface="Calibri" panose="020F0502020204030204"/>
            </a:endParaRPr>
          </a:p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accent1">
                    <a:lumMod val="75000"/>
                  </a:schemeClr>
                </a:solidFill>
                <a:cs typeface="Calibri" panose="020F0502020204030204"/>
              </a:rPr>
              <a:t>Usually benign, however malignant masses imp</a:t>
            </a:r>
            <a:r>
              <a:rPr lang="en-US" sz="2400" dirty="0">
                <a:solidFill>
                  <a:schemeClr val="accent1">
                    <a:lumMod val="75000"/>
                  </a:schemeClr>
                </a:solidFill>
              </a:rPr>
              <a:t>ortant to differentiate</a:t>
            </a:r>
            <a:endParaRPr lang="en-US" sz="2400">
              <a:solidFill>
                <a:schemeClr val="accent1">
                  <a:lumMod val="75000"/>
                </a:schemeClr>
              </a:solidFill>
              <a:cs typeface="Calibri"/>
            </a:endParaRPr>
          </a:p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accent1">
                    <a:lumMod val="75000"/>
                  </a:schemeClr>
                </a:solidFill>
              </a:rPr>
              <a:t>Proposed algorithmic approach to splenic masses, with focus on Rad-path</a:t>
            </a:r>
            <a:endParaRPr lang="en-US" sz="2400">
              <a:solidFill>
                <a:schemeClr val="accent1">
                  <a:lumMod val="75000"/>
                </a:schemeClr>
              </a:solidFill>
              <a:cs typeface="Calibri"/>
            </a:endParaRPr>
          </a:p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accent1">
                    <a:lumMod val="75000"/>
                  </a:schemeClr>
                </a:solidFill>
              </a:rPr>
              <a:t>Masses divided into cystic vs. Solid --&gt; Solitary vs. Multiple (Image 1, next slide)</a:t>
            </a:r>
            <a:endParaRPr lang="en-US" sz="2400" dirty="0">
              <a:solidFill>
                <a:schemeClr val="accent1">
                  <a:lumMod val="75000"/>
                </a:schemeClr>
              </a:solidFill>
              <a:cs typeface="Calibri" panose="020F0502020204030204"/>
            </a:endParaRPr>
          </a:p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accent1">
                    <a:lumMod val="75000"/>
                  </a:schemeClr>
                </a:solidFill>
              </a:rPr>
              <a:t>Solitary solid masses further divided: Vascular vs. Nonvascular</a:t>
            </a:r>
            <a:endParaRPr lang="en-US" sz="2400">
              <a:solidFill>
                <a:schemeClr val="accent1">
                  <a:lumMod val="75000"/>
                </a:schemeClr>
              </a:solidFill>
              <a:cs typeface="Calibri"/>
            </a:endParaRPr>
          </a:p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accent1">
                    <a:lumMod val="75000"/>
                  </a:schemeClr>
                </a:solidFill>
              </a:rPr>
              <a:t>Various splenic masses described within the article.</a:t>
            </a:r>
            <a:endParaRPr lang="en-US" sz="2400" dirty="0">
              <a:solidFill>
                <a:schemeClr val="accent1">
                  <a:lumMod val="75000"/>
                </a:schemeClr>
              </a:solidFill>
              <a:cs typeface="Calibri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400" dirty="0">
              <a:solidFill>
                <a:schemeClr val="accent1">
                  <a:lumMod val="75000"/>
                </a:schemeClr>
              </a:solidFill>
              <a:ea typeface="Calibri"/>
              <a:cs typeface="Calibri" panose="020F0502020204030204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>
              <a:solidFill>
                <a:schemeClr val="accent1">
                  <a:lumMod val="75000"/>
                </a:schemeClr>
              </a:solidFill>
              <a:ea typeface="Calibri"/>
              <a:cs typeface="Calibri" panose="020F0502020204030204"/>
            </a:endParaRPr>
          </a:p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endParaRPr lang="en-US" dirty="0">
              <a:solidFill>
                <a:schemeClr val="accent1">
                  <a:lumMod val="75000"/>
                </a:schemeClr>
              </a:solidFill>
              <a:ea typeface="Calibri"/>
              <a:cs typeface="Calibri" panose="020F0502020204030204"/>
            </a:endParaRPr>
          </a:p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endParaRPr lang="en-US" sz="2000" dirty="0">
              <a:solidFill>
                <a:schemeClr val="accent1">
                  <a:lumMod val="75000"/>
                </a:schemeClr>
              </a:solidFill>
              <a:ea typeface="Calibri"/>
              <a:cs typeface="Calibri" panose="020F0502020204030204"/>
            </a:endParaRPr>
          </a:p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endParaRPr lang="en-US" sz="2400">
              <a:solidFill>
                <a:schemeClr val="accent1">
                  <a:lumMod val="75000"/>
                </a:schemeClr>
              </a:solidFill>
              <a:ea typeface="Calibri"/>
              <a:cs typeface="Calibri" panose="020F0502020204030204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A092BB9-675B-4AF9-9751-7C0972077112}"/>
              </a:ext>
            </a:extLst>
          </p:cNvPr>
          <p:cNvSpPr txBox="1"/>
          <p:nvPr/>
        </p:nvSpPr>
        <p:spPr>
          <a:xfrm>
            <a:off x="901338" y="1664614"/>
            <a:ext cx="10058400" cy="64633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dirty="0">
                <a:ea typeface="+mn-lt"/>
                <a:cs typeface="+mn-lt"/>
              </a:rPr>
              <a:t>Kim, N., Auerbach, A. and Manning, M., 2022. Algorithmic Approach to the Splenic Lesion Based on Radiologic-Pathologic Correlation. </a:t>
            </a:r>
            <a:r>
              <a:rPr lang="en-US" i="1" dirty="0" err="1">
                <a:ea typeface="+mn-lt"/>
                <a:cs typeface="+mn-lt"/>
              </a:rPr>
              <a:t>RadioGraphics</a:t>
            </a:r>
            <a:r>
              <a:rPr lang="en-US" dirty="0">
                <a:ea typeface="+mn-lt"/>
                <a:cs typeface="+mn-lt"/>
              </a:rPr>
              <a:t>, 42(3), pp.683-701.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9EAC451D-96E6-4CF3-8F34-00D3CE5EED0A}"/>
              </a:ext>
            </a:extLst>
          </p:cNvPr>
          <p:cNvCxnSpPr/>
          <p:nvPr/>
        </p:nvCxnSpPr>
        <p:spPr>
          <a:xfrm>
            <a:off x="901338" y="1455950"/>
            <a:ext cx="10058400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5047986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Diagram&#10;&#10;Description automatically generated">
            <a:extLst>
              <a:ext uri="{FF2B5EF4-FFF2-40B4-BE49-F238E27FC236}">
                <a16:creationId xmlns:a16="http://schemas.microsoft.com/office/drawing/2014/main" id="{1AD1FCD7-AE85-5BCD-A9CE-8EF48D11222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06525" y="595668"/>
            <a:ext cx="7691717" cy="5749587"/>
          </a:xfrm>
          <a:prstGeom prst="rect">
            <a:avLst/>
          </a:prstGeom>
        </p:spPr>
      </p:pic>
      <p:sp>
        <p:nvSpPr>
          <p:cNvPr id="3" name="TextBox 1">
            <a:extLst>
              <a:ext uri="{FF2B5EF4-FFF2-40B4-BE49-F238E27FC236}">
                <a16:creationId xmlns:a16="http://schemas.microsoft.com/office/drawing/2014/main" id="{DFDB0980-6D2F-19AE-B282-6C03F00EB418}"/>
              </a:ext>
            </a:extLst>
          </p:cNvPr>
          <p:cNvSpPr txBox="1"/>
          <p:nvPr/>
        </p:nvSpPr>
        <p:spPr>
          <a:xfrm>
            <a:off x="887505" y="304800"/>
            <a:ext cx="2743200" cy="584775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200" b="1" dirty="0"/>
              <a:t>Image 1</a:t>
            </a:r>
            <a:endParaRPr lang="en-US" sz="3200" dirty="0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04975439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B2B0F565-DDDE-4D9A-9DA6-BBCF360BE78C}"/>
              </a:ext>
            </a:extLst>
          </p:cNvPr>
          <p:cNvSpPr txBox="1"/>
          <p:nvPr/>
        </p:nvSpPr>
        <p:spPr>
          <a:xfrm>
            <a:off x="901338" y="386580"/>
            <a:ext cx="10058400" cy="255454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2400" b="1" dirty="0">
                <a:solidFill>
                  <a:srgbClr val="7030A0"/>
                </a:solidFill>
              </a:rPr>
              <a:t>Colorectal Cancer: Performance and Evaluation for CT Colonography Screening— A Multicenter Cluster-randomized Controlled Trial </a:t>
            </a:r>
            <a:endParaRPr lang="en-US" sz="2400" b="1">
              <a:solidFill>
                <a:srgbClr val="7030A0"/>
              </a:solidFill>
            </a:endParaRPr>
          </a:p>
          <a:p>
            <a:endParaRPr lang="en-US" sz="2400" b="1" dirty="0">
              <a:solidFill>
                <a:srgbClr val="7030A0"/>
              </a:solidFill>
            </a:endParaRPr>
          </a:p>
          <a:p>
            <a:endParaRPr lang="en-US" sz="2400" b="1" dirty="0">
              <a:solidFill>
                <a:srgbClr val="7030A0"/>
              </a:solidFill>
            </a:endParaRPr>
          </a:p>
          <a:p>
            <a:endParaRPr lang="en-US" sz="2400" b="1">
              <a:solidFill>
                <a:srgbClr val="7030A0"/>
              </a:solidFill>
            </a:endParaRPr>
          </a:p>
          <a:p>
            <a:endParaRPr lang="en-US" sz="3600" b="1">
              <a:solidFill>
                <a:srgbClr val="7030A0"/>
              </a:solidFill>
              <a:cs typeface="Calibri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8924092-F8AF-4B95-A01B-F6729F33B7D6}"/>
              </a:ext>
            </a:extLst>
          </p:cNvPr>
          <p:cNvSpPr txBox="1"/>
          <p:nvPr/>
        </p:nvSpPr>
        <p:spPr>
          <a:xfrm>
            <a:off x="901338" y="1716304"/>
            <a:ext cx="10058400" cy="5898218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sz="2300" dirty="0">
                <a:solidFill>
                  <a:schemeClr val="accent1">
                    <a:lumMod val="75000"/>
                  </a:schemeClr>
                </a:solidFill>
                <a:cs typeface="Calibri"/>
              </a:rPr>
              <a:t>CT colonography (CTC): alternative screen for colorectal cancer and polyps.</a:t>
            </a:r>
          </a:p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sz="2300" dirty="0">
                <a:solidFill>
                  <a:schemeClr val="accent1">
                    <a:lumMod val="75000"/>
                  </a:schemeClr>
                </a:solidFill>
                <a:cs typeface="Calibri"/>
              </a:rPr>
              <a:t>In UK: no requirement for radiologist performance accreditation for CTC</a:t>
            </a:r>
          </a:p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sz="2300" dirty="0">
                <a:solidFill>
                  <a:schemeClr val="accent1">
                    <a:lumMod val="75000"/>
                  </a:schemeClr>
                </a:solidFill>
                <a:cs typeface="Calibri"/>
              </a:rPr>
              <a:t>Can 1-day individualized CTC training improve sensitivity?</a:t>
            </a:r>
          </a:p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sz="2300" dirty="0">
                <a:solidFill>
                  <a:schemeClr val="accent1">
                    <a:lumMod val="75000"/>
                  </a:schemeClr>
                </a:solidFill>
                <a:cs typeface="Calibri"/>
              </a:rPr>
              <a:t>Two trial arms: Intervention (received 1 day training), Control (no training).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300" dirty="0">
                <a:solidFill>
                  <a:schemeClr val="accent1">
                    <a:lumMod val="75000"/>
                  </a:schemeClr>
                </a:solidFill>
                <a:cs typeface="Calibri"/>
              </a:rPr>
              <a:t>Participants interpreted 40 unique CTCs (10 at baseline, then 10 at 1, 6 and 12 months, respectively.</a:t>
            </a:r>
          </a:p>
          <a:p>
            <a:endParaRPr lang="en-US" sz="2300" dirty="0">
              <a:solidFill>
                <a:schemeClr val="accent1">
                  <a:lumMod val="75000"/>
                </a:schemeClr>
              </a:solidFill>
              <a:cs typeface="Calibri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300" dirty="0">
                <a:solidFill>
                  <a:schemeClr val="accent1">
                    <a:lumMod val="75000"/>
                  </a:schemeClr>
                </a:solidFill>
                <a:cs typeface="Calibri"/>
              </a:rPr>
              <a:t>Radiologists who received training had improved diagnostic sensitivity at all time intervals.  Experienced Radiologists had a 16.7% increase in detection of colorectal lesions.</a:t>
            </a:r>
          </a:p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endParaRPr lang="en-US" sz="2400">
              <a:solidFill>
                <a:schemeClr val="accent1">
                  <a:lumMod val="75000"/>
                </a:schemeClr>
              </a:solidFill>
              <a:cs typeface="Calibri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432F52C-E6B7-4990-A314-ECCD2CA88E60}"/>
              </a:ext>
            </a:extLst>
          </p:cNvPr>
          <p:cNvSpPr txBox="1"/>
          <p:nvPr/>
        </p:nvSpPr>
        <p:spPr>
          <a:xfrm>
            <a:off x="901338" y="1410833"/>
            <a:ext cx="10058400" cy="861774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1600" dirty="0">
                <a:ea typeface="+mn-lt"/>
                <a:cs typeface="+mn-lt"/>
              </a:rPr>
              <a:t>Obaro AE, Plumb AA, Halligan S, et al. Colorectal Cancer: Performance and Evaluation for CT Colonography Screening—A Multicenter Cluster-randomized Controlled Trial. Radiology 2022;303(2):361–370.</a:t>
            </a:r>
          </a:p>
          <a:p>
            <a:endParaRPr lang="en-US">
              <a:cs typeface="Calibri"/>
            </a:endParaRP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F49E1944-FF13-465D-8783-03D4E0BE0316}"/>
              </a:ext>
            </a:extLst>
          </p:cNvPr>
          <p:cNvCxnSpPr/>
          <p:nvPr/>
        </p:nvCxnSpPr>
        <p:spPr>
          <a:xfrm>
            <a:off x="901338" y="1372278"/>
            <a:ext cx="10058400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8143901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9B497C9A-467E-49DC-A9AE-DF60CA6070D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80927" y="1731305"/>
            <a:ext cx="4082598" cy="2725134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C6E43FF5-3D24-4E9E-A7E0-57A8CAB5AD79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>
            <a:off x="8820320" y="2308016"/>
            <a:ext cx="302051" cy="302051"/>
          </a:xfrm>
          <a:prstGeom prst="rect">
            <a:avLst/>
          </a:prstGeom>
        </p:spPr>
      </p:pic>
      <p:pic>
        <p:nvPicPr>
          <p:cNvPr id="16" name="Picture 15" descr="A picture containing ax, tool&#10;&#10;Description automatically generated">
            <a:extLst>
              <a:ext uri="{FF2B5EF4-FFF2-40B4-BE49-F238E27FC236}">
                <a16:creationId xmlns:a16="http://schemas.microsoft.com/office/drawing/2014/main" id="{A1D48BDB-3657-4760-9289-BA9A7ECB2CA9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6"/>
              </a:ext>
            </a:extLst>
          </a:blip>
          <a:stretch>
            <a:fillRect/>
          </a:stretch>
        </p:blipFill>
        <p:spPr>
          <a:xfrm>
            <a:off x="8785021" y="3292094"/>
            <a:ext cx="329095" cy="267664"/>
          </a:xfrm>
          <a:prstGeom prst="rect">
            <a:avLst/>
          </a:prstGeom>
        </p:spPr>
      </p:pic>
      <p:pic>
        <p:nvPicPr>
          <p:cNvPr id="21" name="Picture 20" descr="A picture containing drawing&#10;&#10;Description automatically generated">
            <a:extLst>
              <a:ext uri="{FF2B5EF4-FFF2-40B4-BE49-F238E27FC236}">
                <a16:creationId xmlns:a16="http://schemas.microsoft.com/office/drawing/2014/main" id="{8F20CA0C-9D71-41C1-9846-88E6891209F0}"/>
              </a:ext>
            </a:extLst>
          </p:cNvPr>
          <p:cNvPicPr>
            <a:picLocks noChangeAspect="1"/>
          </p:cNvPicPr>
          <p:nvPr/>
        </p:nvPicPr>
        <p:blipFill>
          <a:blip r:embed="rId7" cstate="hq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8"/>
              </a:ext>
            </a:extLst>
          </a:blip>
          <a:stretch>
            <a:fillRect/>
          </a:stretch>
        </p:blipFill>
        <p:spPr>
          <a:xfrm>
            <a:off x="8820319" y="4154394"/>
            <a:ext cx="302045" cy="302045"/>
          </a:xfrm>
          <a:prstGeom prst="rect">
            <a:avLst/>
          </a:prstGeom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C8BDDC7D-A02E-4AA6-BD49-A9AC5FFC932B}"/>
              </a:ext>
            </a:extLst>
          </p:cNvPr>
          <p:cNvSpPr txBox="1"/>
          <p:nvPr/>
        </p:nvSpPr>
        <p:spPr>
          <a:xfrm>
            <a:off x="9255510" y="2308016"/>
            <a:ext cx="11530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>
                <a:solidFill>
                  <a:schemeClr val="bg2">
                    <a:lumMod val="25000"/>
                  </a:schemeClr>
                </a:solidFill>
                <a:latin typeface="+mj-lt"/>
              </a:rPr>
              <a:t>@</a:t>
            </a:r>
            <a:r>
              <a:rPr lang="en-US" sz="1600" err="1">
                <a:solidFill>
                  <a:schemeClr val="bg2">
                    <a:lumMod val="25000"/>
                  </a:schemeClr>
                </a:solidFill>
                <a:latin typeface="+mj-lt"/>
              </a:rPr>
              <a:t>ACOREdu</a:t>
            </a:r>
            <a:endParaRPr lang="en-US" sz="1600">
              <a:solidFill>
                <a:schemeClr val="bg2">
                  <a:lumMod val="25000"/>
                </a:schemeClr>
              </a:solidFill>
              <a:latin typeface="+mj-lt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63D5DDA5-F880-481C-A8C0-B8BC1F415503}"/>
              </a:ext>
            </a:extLst>
          </p:cNvPr>
          <p:cNvSpPr txBox="1"/>
          <p:nvPr/>
        </p:nvSpPr>
        <p:spPr>
          <a:xfrm>
            <a:off x="9255510" y="3231662"/>
            <a:ext cx="11530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>
                <a:solidFill>
                  <a:schemeClr val="bg2">
                    <a:lumMod val="25000"/>
                  </a:schemeClr>
                </a:solidFill>
                <a:latin typeface="+mj-lt"/>
              </a:rPr>
              <a:t>@</a:t>
            </a:r>
            <a:r>
              <a:rPr lang="en-US" sz="1600" err="1">
                <a:solidFill>
                  <a:schemeClr val="bg2">
                    <a:lumMod val="25000"/>
                  </a:schemeClr>
                </a:solidFill>
                <a:latin typeface="+mj-lt"/>
              </a:rPr>
              <a:t>ACOREdu</a:t>
            </a:r>
            <a:endParaRPr lang="en-US" sz="1600">
              <a:solidFill>
                <a:schemeClr val="bg2">
                  <a:lumMod val="25000"/>
                </a:schemeClr>
              </a:solidFill>
              <a:latin typeface="+mj-lt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E5F7CBA4-40BA-46B0-B804-9CF725D7751A}"/>
              </a:ext>
            </a:extLst>
          </p:cNvPr>
          <p:cNvSpPr txBox="1"/>
          <p:nvPr/>
        </p:nvSpPr>
        <p:spPr>
          <a:xfrm>
            <a:off x="9255510" y="4117885"/>
            <a:ext cx="11530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>
                <a:solidFill>
                  <a:schemeClr val="bg2">
                    <a:lumMod val="25000"/>
                  </a:schemeClr>
                </a:solidFill>
                <a:latin typeface="+mj-lt"/>
              </a:rPr>
              <a:t>@</a:t>
            </a:r>
            <a:r>
              <a:rPr lang="en-US" sz="1600" err="1">
                <a:solidFill>
                  <a:schemeClr val="bg2">
                    <a:lumMod val="25000"/>
                  </a:schemeClr>
                </a:solidFill>
                <a:latin typeface="+mj-lt"/>
              </a:rPr>
              <a:t>ACOREdu</a:t>
            </a:r>
            <a:endParaRPr lang="en-US" sz="1600">
              <a:solidFill>
                <a:schemeClr val="bg2">
                  <a:lumMod val="25000"/>
                </a:schemeClr>
              </a:solidFill>
              <a:latin typeface="+mj-lt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9506E58-9BC5-43A8-9EF1-84D9CCE4CFA6}"/>
              </a:ext>
            </a:extLst>
          </p:cNvPr>
          <p:cNvSpPr txBox="1"/>
          <p:nvPr/>
        </p:nvSpPr>
        <p:spPr>
          <a:xfrm>
            <a:off x="2780927" y="4725501"/>
            <a:ext cx="465822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spc="840">
                <a:solidFill>
                  <a:srgbClr val="7030A0"/>
                </a:solidFill>
              </a:rPr>
              <a:t>www.acoredu.com</a:t>
            </a:r>
          </a:p>
        </p:txBody>
      </p:sp>
    </p:spTree>
    <p:extLst>
      <p:ext uri="{BB962C8B-B14F-4D97-AF65-F5344CB8AC3E}">
        <p14:creationId xmlns:p14="http://schemas.microsoft.com/office/powerpoint/2010/main" val="304026610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729</Words>
  <Application>Microsoft Macintosh PowerPoint</Application>
  <PresentationFormat>Widescreen</PresentationFormat>
  <Paragraphs>64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4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Attia, Serag Eldin</dc:creator>
  <cp:lastModifiedBy>Munevver N Duran</cp:lastModifiedBy>
  <cp:revision>404</cp:revision>
  <dcterms:created xsi:type="dcterms:W3CDTF">2020-06-27T06:53:41Z</dcterms:created>
  <dcterms:modified xsi:type="dcterms:W3CDTF">2022-05-23T23:59:39Z</dcterms:modified>
</cp:coreProperties>
</file>