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8" r:id="rId7"/>
    <p:sldId id="267" r:id="rId8"/>
    <p:sldId id="266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FF01C3-A3B4-AD73-9059-786D51304A3E}" v="264" dt="2022-03-09T02:23:10.659"/>
    <p1510:client id="{580093E3-8BD8-E087-67B3-16C20719F088}" v="991" dt="2022-01-17T23:27:47.489"/>
    <p1510:client id="{8C085884-F53B-E2BF-21FC-5669EA870D8A}" v="290" dt="2022-03-15T00:56:46.869"/>
    <p1510:client id="{A1423144-2985-1196-9B2B-2D0DF94B0BC8}" v="131" dt="2022-03-20T20:19:16.488"/>
    <p1510:client id="{AFC67017-48C0-0618-7A64-488AFAF52B99}" v="336" dt="2022-01-18T01:55:03.489"/>
    <p1510:client id="{BC4988E4-607A-69E3-6F54-29092141F446}" v="264" dt="2022-03-19T19:04:57.260"/>
    <p1510:client id="{D91D7A88-C665-2AE0-2ADA-33DC3506AC44}" v="5" dt="2022-01-19T02:04:42.803"/>
    <p1510:client id="{E7295233-D4C0-E7DB-8DE1-650BCC4A8150}" v="389" dt="2022-03-13T19:16:56.599"/>
    <p1510:client id="{EA876A74-9224-5358-D9F6-5CB542A468CB}" v="1163" dt="2021-11-19T01:23:41.572"/>
    <p1510:client id="{F8EB79FC-D7A3-3F04-6B10-03545E05B2E6}" v="451" dt="2021-11-20T22:28:30.930"/>
    <p1510:client id="{FC57BBC1-0667-FF29-A66D-9874A2D42B74}" v="499" dt="2022-03-18T00:39:59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mediacause.org/if-you-were-a-social-platform-what-would-you-be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r.wikipedia.org/wiki/Twitter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commons.wikimedia.org/wiki/File:Facebook_Logo_(2019)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A1480350-8ECD-4CC8-A755-6DE4CF5EE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0349" b="10349"/>
          <a:stretch/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Dane Eskildsen DO</a:t>
            </a:r>
            <a:endParaRPr lang="en-US" sz="3600" b="1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Baylor College of Medicine</a:t>
            </a:r>
            <a:endParaRPr lang="en-US" sz="240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637039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solidFill>
                  <a:schemeClr val="accent1"/>
                </a:solidFill>
                <a:ea typeface="Roboto"/>
                <a:cs typeface="Calibri"/>
              </a:rPr>
              <a:t>Gastrointestinal Imaging</a:t>
            </a:r>
            <a:endParaRPr lang="en-US" sz="4800" b="1">
              <a:solidFill>
                <a:schemeClr val="accent1"/>
              </a:solidFill>
              <a:ea typeface="Roboto" panose="02000000000000000000" pitchFamily="2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 flipV="1">
            <a:off x="2462929" y="2838630"/>
            <a:ext cx="6170941" cy="41944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By: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Vincent </a:t>
            </a:r>
            <a:r>
              <a:rPr lang="en-US" sz="2400" err="1">
                <a:solidFill>
                  <a:schemeClr val="accent1">
                    <a:lumMod val="50000"/>
                  </a:schemeClr>
                </a:solidFill>
                <a:ea typeface="Roboto"/>
              </a:rPr>
              <a:t>Mellnick</a:t>
            </a:r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, Senior Editor </a:t>
            </a: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Alice Fung, Senior Editor </a:t>
            </a:r>
            <a:endParaRPr lang="en-US" sz="2400">
              <a:solidFill>
                <a:schemeClr val="accent1">
                  <a:lumMod val="50000"/>
                </a:schemeClr>
              </a:solidFill>
              <a:ea typeface="Roboto"/>
              <a:cs typeface="Calibri"/>
            </a:endParaRP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Dane Eskildsen DO, Junior Editor</a:t>
            </a: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Richard Fagan MD, Junior Editor</a:t>
            </a:r>
            <a:endParaRPr lang="en-US" sz="240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Calibri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1032853" y="233728"/>
            <a:ext cx="9800323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</a:rPr>
              <a:t> </a:t>
            </a:r>
            <a:r>
              <a:rPr lang="en-US" sz="2000" b="1">
                <a:solidFill>
                  <a:srgbClr val="7030A0"/>
                </a:solidFill>
              </a:rPr>
              <a:t>Is the Mixed Use of Magnetic Resonance </a:t>
            </a:r>
            <a:r>
              <a:rPr lang="en-US" sz="2000" b="1" err="1">
                <a:solidFill>
                  <a:srgbClr val="7030A0"/>
                </a:solidFill>
              </a:rPr>
              <a:t>Enterography</a:t>
            </a:r>
            <a:r>
              <a:rPr lang="en-US" sz="2000" b="1">
                <a:solidFill>
                  <a:srgbClr val="7030A0"/>
                </a:solidFill>
              </a:rPr>
              <a:t> and Computed Tomography </a:t>
            </a:r>
            <a:r>
              <a:rPr lang="en-US" sz="2000" b="1" err="1">
                <a:solidFill>
                  <a:srgbClr val="7030A0"/>
                </a:solidFill>
              </a:rPr>
              <a:t>Enterography</a:t>
            </a:r>
            <a:r>
              <a:rPr lang="en-US" sz="2000" b="1">
                <a:solidFill>
                  <a:srgbClr val="7030A0"/>
                </a:solidFill>
              </a:rPr>
              <a:t> Adequate for Routine Periodic Follow-Up of Bowel Inflammation in Patients with Crohn's Disease? </a:t>
            </a:r>
            <a:endParaRPr lang="en-US" sz="20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8" y="2244694"/>
            <a:ext cx="10058400" cy="44208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CTE and MRE is used for follow up of Chron's disease (CD)</a:t>
            </a:r>
            <a:endParaRPr lang="en-US" sz="24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Can you mix them?</a:t>
            </a:r>
            <a:endParaRPr lang="en-US" sz="24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CD patients with previous CTE and MRE or MRE alone selected</a:t>
            </a:r>
            <a:endParaRPr lang="en-US" sz="24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CD inflammation: Unchanged, decreased, increased.</a:t>
            </a:r>
            <a:endParaRPr lang="en-US" sz="24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MRE alone superior to mixed use of CTE/MRE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903814" y="1518753"/>
            <a:ext cx="100584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ea typeface="+mn-lt"/>
                <a:cs typeface="+mn-lt"/>
              </a:rPr>
              <a:t>Ha J, Park SH, Son JH, et al. Is the Mixed Use of Magnetic Resonance </a:t>
            </a:r>
            <a:r>
              <a:rPr lang="en-US" sz="1600" err="1">
                <a:ea typeface="+mn-lt"/>
                <a:cs typeface="+mn-lt"/>
              </a:rPr>
              <a:t>Enterography</a:t>
            </a:r>
            <a:r>
              <a:rPr lang="en-US" sz="1600">
                <a:ea typeface="+mn-lt"/>
                <a:cs typeface="+mn-lt"/>
              </a:rPr>
              <a:t> and Computed Tomography </a:t>
            </a:r>
            <a:r>
              <a:rPr lang="en-US" sz="1600" err="1">
                <a:ea typeface="+mn-lt"/>
                <a:cs typeface="+mn-lt"/>
              </a:rPr>
              <a:t>Enterography</a:t>
            </a:r>
            <a:r>
              <a:rPr lang="en-US" sz="1600">
                <a:ea typeface="+mn-lt"/>
                <a:cs typeface="+mn-lt"/>
              </a:rPr>
              <a:t> Adequate for Routine Periodic Follow-Up of Bowel Inflammation in Patients with Crohn's Disease?. </a:t>
            </a:r>
            <a:r>
              <a:rPr lang="en-US" sz="1600" i="1">
                <a:ea typeface="+mn-lt"/>
                <a:cs typeface="+mn-lt"/>
              </a:rPr>
              <a:t>Korean J </a:t>
            </a:r>
            <a:r>
              <a:rPr lang="en-US" sz="1600" i="1" err="1">
                <a:ea typeface="+mn-lt"/>
                <a:cs typeface="+mn-lt"/>
              </a:rPr>
              <a:t>Radiol</a:t>
            </a:r>
            <a:r>
              <a:rPr lang="en-US" sz="1600">
                <a:ea typeface="+mn-lt"/>
                <a:cs typeface="+mn-lt"/>
              </a:rPr>
              <a:t>. 2022;23(1):30-41. 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419903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600892"/>
            <a:ext cx="100584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</a:rPr>
              <a:t>The impact of social distancing during the COVID-19 pandemic on rates of pediatric idiopathic intussusception</a:t>
            </a:r>
          </a:p>
          <a:p>
            <a:endParaRPr lang="en-US" sz="40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8" y="2160804"/>
            <a:ext cx="10058400" cy="44208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  <a:cs typeface="Calibri"/>
              </a:rPr>
              <a:t>Infection linked to ileocolic intussusception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  <a:cs typeface="Calibri"/>
              </a:rPr>
              <a:t>Social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distancing during COVID pandemic -&gt; decreased infection transmission</a:t>
            </a: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Does this correlate with a decrease in intussusception? </a:t>
            </a: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  <a:cs typeface="Calibri"/>
              </a:rPr>
              <a:t>Evaluated rates of intussusception and HPS (neg control) pre pandemic vs. During pandemic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  <a:cs typeface="Calibri"/>
              </a:rPr>
              <a:t>72% decrease in rates of ileocolic intussusception. No change in HPS.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545770"/>
            <a:ext cx="100584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ea typeface="+mn-lt"/>
                <a:cs typeface="+mn-lt"/>
              </a:rPr>
              <a:t>Handa, A., Callahan, M.J., Kawai, K. </a:t>
            </a:r>
            <a:r>
              <a:rPr lang="en-US" sz="1600" i="1">
                <a:ea typeface="+mn-lt"/>
                <a:cs typeface="+mn-lt"/>
              </a:rPr>
              <a:t>et al.</a:t>
            </a:r>
            <a:r>
              <a:rPr lang="en-US" sz="1600">
                <a:ea typeface="+mn-lt"/>
                <a:cs typeface="+mn-lt"/>
              </a:rPr>
              <a:t> The impact of social distancing during the COVID-19 pandemic on rates of pediatric idiopathic intussusception. </a:t>
            </a:r>
            <a:r>
              <a:rPr lang="en-US" sz="1600" i="1" err="1">
                <a:ea typeface="+mn-lt"/>
                <a:cs typeface="+mn-lt"/>
              </a:rPr>
              <a:t>Pediatr</a:t>
            </a:r>
            <a:r>
              <a:rPr lang="en-US" sz="1600" i="1">
                <a:ea typeface="+mn-lt"/>
                <a:cs typeface="+mn-lt"/>
              </a:rPr>
              <a:t> </a:t>
            </a:r>
            <a:r>
              <a:rPr lang="en-US" sz="1600" i="1" err="1">
                <a:ea typeface="+mn-lt"/>
                <a:cs typeface="+mn-lt"/>
              </a:rPr>
              <a:t>Radiol</a:t>
            </a:r>
            <a:r>
              <a:rPr lang="en-US" sz="1600">
                <a:ea typeface="+mn-lt"/>
                <a:cs typeface="+mn-lt"/>
              </a:rPr>
              <a:t> </a:t>
            </a:r>
            <a:r>
              <a:rPr lang="en-US" sz="1600" b="1">
                <a:ea typeface="+mn-lt"/>
                <a:cs typeface="+mn-lt"/>
              </a:rPr>
              <a:t>52, </a:t>
            </a:r>
            <a:r>
              <a:rPr lang="en-US" sz="1600">
                <a:ea typeface="+mn-lt"/>
                <a:cs typeface="+mn-lt"/>
              </a:rPr>
              <a:t>453–459 (2022).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39965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8" y="521517"/>
            <a:ext cx="100584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Resurgence of intestinal ascariasis among adults: radiological diagnosis and clinical implications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FAD80-8563-4E77-827E-B19C94817B5D}"/>
              </a:ext>
            </a:extLst>
          </p:cNvPr>
          <p:cNvSpPr txBox="1"/>
          <p:nvPr/>
        </p:nvSpPr>
        <p:spPr>
          <a:xfrm>
            <a:off x="901338" y="2357873"/>
            <a:ext cx="10058400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Ascariasis has had a resurgence in the US in recent years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12 patients with ascariasis on imaging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CT/Small bowel series: Tubular filling defect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MR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enterography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: hypointense worms within bowel lumen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Worms ingest contrast --&gt; Intestinal tract opacification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CT/small bowel series preferred over MR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cs typeface="Calibri"/>
              </a:rPr>
              <a:t>enterography</a:t>
            </a:r>
            <a:endParaRPr lang="en-US" sz="24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435866"/>
            <a:ext cx="100584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Ghahremani, G.G., Hahn, M.E. Resurgence of intestinal ascariasis among adults: radiological diagnosis and clinical implications. </a:t>
            </a:r>
            <a:r>
              <a:rPr lang="en-US" i="1" dirty="0" err="1">
                <a:ea typeface="+mn-lt"/>
                <a:cs typeface="+mn-lt"/>
              </a:rPr>
              <a:t>Abdom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Radiol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b="1" dirty="0">
                <a:ea typeface="+mn-lt"/>
                <a:cs typeface="+mn-lt"/>
              </a:rPr>
              <a:t>47, </a:t>
            </a:r>
            <a:r>
              <a:rPr lang="en-US" dirty="0">
                <a:ea typeface="+mn-lt"/>
                <a:cs typeface="+mn-lt"/>
              </a:rPr>
              <a:t>915–922 (2022).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5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8" y="402455"/>
            <a:ext cx="10058400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Comparison of MRI appendix biometrics in children with and without acute appendicitis </a:t>
            </a:r>
          </a:p>
          <a:p>
            <a:endParaRPr lang="en-US" sz="20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BF969-8D93-46AD-9F0D-A8D0C8C913B2}"/>
              </a:ext>
            </a:extLst>
          </p:cNvPr>
          <p:cNvSpPr txBox="1"/>
          <p:nvPr/>
        </p:nvSpPr>
        <p:spPr>
          <a:xfrm>
            <a:off x="901338" y="2426455"/>
            <a:ext cx="8931275" cy="5467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MRI comparable to CT for appendicitis, but rarely used.</a:t>
            </a:r>
            <a:endParaRPr lang="en-US" sz="20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No MRI specific diagnostic criteria</a:t>
            </a:r>
            <a:endParaRPr lang="en-US" sz="20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Biometric values for appendicitis vs without appendicitis: </a:t>
            </a:r>
            <a:endParaRPr lang="en-US" sz="20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Wall thickness - 2.6 mm vs 1.7 mm, Diameter - 10.4 mm vs. 5.8 mm</a:t>
            </a:r>
            <a:endParaRPr lang="en-US" sz="20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Qualitative biometrics - peri-appendiceal fatty edema, ability to distinguish wall intensity from lumen intensity were found to be the best indicators for positive cases of appendicitis on MRI</a:t>
            </a:r>
            <a:endParaRPr lang="en-US" sz="2000" dirty="0">
              <a:solidFill>
                <a:schemeClr val="accent1">
                  <a:lumMod val="75000"/>
                </a:schemeClr>
              </a:solidFill>
              <a:ea typeface="Calibri"/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664614"/>
            <a:ext cx="100584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Tung, E.L., Baird, G.L., </a:t>
            </a:r>
            <a:r>
              <a:rPr lang="en-US" dirty="0" err="1">
                <a:ea typeface="+mn-lt"/>
                <a:cs typeface="+mn-lt"/>
              </a:rPr>
              <a:t>Ayyala</a:t>
            </a:r>
            <a:r>
              <a:rPr lang="en-US" dirty="0">
                <a:ea typeface="+mn-lt"/>
                <a:cs typeface="+mn-lt"/>
              </a:rPr>
              <a:t>, R.S. </a:t>
            </a:r>
            <a:r>
              <a:rPr lang="en-US" i="1" dirty="0">
                <a:ea typeface="+mn-lt"/>
                <a:cs typeface="+mn-lt"/>
              </a:rPr>
              <a:t>et al.</a:t>
            </a:r>
            <a:r>
              <a:rPr lang="en-US" dirty="0">
                <a:ea typeface="+mn-lt"/>
                <a:cs typeface="+mn-lt"/>
              </a:rPr>
              <a:t> Comparison of MRI appendix biometrics in children with and without acute appendicitis. </a:t>
            </a:r>
            <a:r>
              <a:rPr lang="en-US" i="1" dirty="0" err="1">
                <a:ea typeface="+mn-lt"/>
                <a:cs typeface="+mn-lt"/>
              </a:rPr>
              <a:t>Eur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Radiol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b="1" dirty="0">
                <a:ea typeface="+mn-lt"/>
                <a:cs typeface="+mn-lt"/>
              </a:rPr>
              <a:t>32, </a:t>
            </a:r>
            <a:r>
              <a:rPr lang="en-US" dirty="0">
                <a:ea typeface="+mn-lt"/>
                <a:cs typeface="+mn-lt"/>
              </a:rPr>
              <a:t>1024–1033 (2022).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455950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386580"/>
            <a:ext cx="10058400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Evaluating suspected small bowel obstruction with the water-soluble contrast challenge </a:t>
            </a:r>
            <a:endParaRPr lang="en-US" sz="2800" b="1">
              <a:solidFill>
                <a:srgbClr val="7030A0"/>
              </a:solidFill>
            </a:endParaRPr>
          </a:p>
          <a:p>
            <a:endParaRPr lang="en-US" sz="2800" b="1" dirty="0">
              <a:solidFill>
                <a:srgbClr val="7030A0"/>
              </a:solidFill>
            </a:endParaRPr>
          </a:p>
          <a:p>
            <a:endParaRPr lang="en-US" sz="2800" b="1" dirty="0">
              <a:solidFill>
                <a:srgbClr val="7030A0"/>
              </a:solidFill>
            </a:endParaRPr>
          </a:p>
          <a:p>
            <a:endParaRPr lang="en-US" sz="2800" b="1">
              <a:solidFill>
                <a:srgbClr val="7030A0"/>
              </a:solidFill>
            </a:endParaRPr>
          </a:p>
          <a:p>
            <a:endParaRPr lang="en-US" sz="4000" b="1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1938554"/>
            <a:ext cx="10058400" cy="5159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Water soluble challenge (WSC) can determine need for surgery in SBO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What is it? Give contrast --&gt; Evaluate transit after 24 hours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No transit to colon = failed.           Transit to colon = passed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Possible therapeutic value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Use of WSC challenge in special populations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Possibility of CT based WSC challenge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410833"/>
            <a:ext cx="10058400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Lawrence EM, Pickhardt PJ. Evaluating suspected small bowel obstruction with the water-soluble contrast challenge. Br J </a:t>
            </a:r>
            <a:r>
              <a:rPr lang="en-US" sz="1600" dirty="0" err="1">
                <a:ea typeface="+mn-lt"/>
                <a:cs typeface="+mn-lt"/>
              </a:rPr>
              <a:t>Radiol</a:t>
            </a:r>
            <a:r>
              <a:rPr lang="en-US" sz="1600" dirty="0">
                <a:ea typeface="+mn-lt"/>
                <a:cs typeface="+mn-lt"/>
              </a:rPr>
              <a:t> 2021; 95: 20210791.</a:t>
            </a:r>
          </a:p>
          <a:p>
            <a:endParaRPr lang="en-US">
              <a:cs typeface="Calibri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3722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revision>126</cp:revision>
  <dcterms:created xsi:type="dcterms:W3CDTF">2020-06-27T06:53:41Z</dcterms:created>
  <dcterms:modified xsi:type="dcterms:W3CDTF">2022-03-20T20:20:11Z</dcterms:modified>
</cp:coreProperties>
</file>