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6" r:id="rId7"/>
    <p:sldId id="267" r:id="rId8"/>
    <p:sldId id="268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Twitter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commons.wikimedia.org/wiki/File:Facebook_Logo_(2019).png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hyperlink" Target="http://mediacause.org/if-you-were-a-social-platform-what-would-you-be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Richard Fagan, MD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Baylor College of Medicine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  <p:pic>
        <p:nvPicPr>
          <p:cNvPr id="10" name="Picture Placeholder 9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988DE010-D753-6D47-97B1-A33143DF25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5" t="7756" r="1645" b="21552"/>
          <a:stretch/>
        </p:blipFill>
        <p:spPr>
          <a:xfrm>
            <a:off x="1361360" y="1698209"/>
            <a:ext cx="2926080" cy="2896343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C1EEB6D-80DF-844E-879C-31770B1D93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7"/>
    </mc:Choice>
    <mc:Fallback xmlns="">
      <p:transition spd="slow" advTm="13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5839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ea typeface="Roboto" panose="02000000000000000000" pitchFamily="2" charset="0"/>
              </a:rPr>
              <a:t>GI Imaging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>
            <a:off x="2462929" y="2880574"/>
            <a:ext cx="3108960" cy="0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1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2</a:t>
            </a:r>
          </a:p>
          <a:p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etc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901338" y="469071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Abdominal imaging findings on computed tomography in patients acutely infected with SARS‑CoV‑2: what are the findings?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7" y="2160804"/>
            <a:ext cx="10967201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Aim to identify GI findings of COVID-19 using contrast enhanced CT abdomen/pelvis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Cancer patients diagnosed with scan 3 days before to 45 days after COVID diagnosis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COVID uses ACE2 receptor for alveolar cell entry, also found in GI tract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Thickening of GI tract in 22%, small volume ascites in 14.3%, gallbladder distension in 7%, 1.6% acute pancreatitis, 1.6% portal vein thrombosis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Only 16% had a GI complaint on presentation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1338" y="1545770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Michio Taya. Viktoriya </a:t>
            </a:r>
            <a:r>
              <a:rPr lang="en-US" dirty="0" err="1"/>
              <a:t>Paroder</a:t>
            </a:r>
            <a:r>
              <a:rPr lang="en-US" dirty="0"/>
              <a:t>. Gil </a:t>
            </a:r>
            <a:r>
              <a:rPr lang="en-US" dirty="0" err="1"/>
              <a:t>Redelman</a:t>
            </a:r>
            <a:r>
              <a:rPr lang="en-US" dirty="0"/>
              <a:t>‑Sidi. Natalie </a:t>
            </a:r>
            <a:r>
              <a:rPr lang="en-US" dirty="0" err="1"/>
              <a:t>Gangai</a:t>
            </a:r>
            <a:r>
              <a:rPr lang="en-US" dirty="0"/>
              <a:t>. Jennifer S. </a:t>
            </a:r>
            <a:r>
              <a:rPr lang="en-US" dirty="0" err="1"/>
              <a:t>Golia</a:t>
            </a:r>
            <a:r>
              <a:rPr lang="en-US" dirty="0"/>
              <a:t> </a:t>
            </a:r>
            <a:r>
              <a:rPr lang="en-US" dirty="0" err="1"/>
              <a:t>Pernicka</a:t>
            </a:r>
            <a:r>
              <a:rPr lang="en-US" dirty="0"/>
              <a:t>. Marc J. </a:t>
            </a:r>
            <a:r>
              <a:rPr lang="en-US" dirty="0" err="1"/>
              <a:t>Gollub</a:t>
            </a:r>
            <a:r>
              <a:rPr lang="en-US" dirty="0"/>
              <a:t>. Sidra </a:t>
            </a:r>
            <a:r>
              <a:rPr lang="en-US" dirty="0" err="1"/>
              <a:t>Javed</a:t>
            </a:r>
            <a:r>
              <a:rPr lang="en-US" dirty="0"/>
              <a:t>‑Tayyab. Iva </a:t>
            </a:r>
            <a:r>
              <a:rPr lang="en-US" dirty="0" err="1"/>
              <a:t>Petkovska</a:t>
            </a:r>
            <a:r>
              <a:rPr lang="en-US" dirty="0"/>
              <a:t>. David D. B. Bates. Emergency Radiology (2021) 28:1087–1096.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FD9BF17-F825-7E48-AEA6-A63064DC2A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37"/>
    </mc:Choice>
    <mc:Fallback xmlns="">
      <p:transition spd="slow" advTm="115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Prediction of epithelial-to-mesenchymal transition molecular subtype using CT in gastric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Attempt to make a CT based prediction model and a nomogram for individualized estimation of epithelial-to-mesenchymal transition (EMT) subtype gastric cancers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Aberrant gastric EMT activation can lead to more aggressive features in gastric cancers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Gene expression profiling is expensive and not implemented routinely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Models developed by the authors: using CT AUC of 0.865, not using CT AUC of 0.750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Guide utilization of gene expression profiling in patients with high probability of EMT subtype</a:t>
            </a:r>
            <a:endParaRPr lang="en-US" sz="2400" dirty="0"/>
          </a:p>
          <a:p>
            <a:br>
              <a:rPr lang="en-US" sz="2400" dirty="0"/>
            </a:b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545770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Dong </a:t>
            </a:r>
            <a:r>
              <a:rPr lang="en-US" dirty="0" err="1"/>
              <a:t>Ik</a:t>
            </a:r>
            <a:r>
              <a:rPr lang="en-US" dirty="0"/>
              <a:t> Cha, </a:t>
            </a:r>
            <a:r>
              <a:rPr lang="en-US" dirty="0" err="1"/>
              <a:t>Jeeyun</a:t>
            </a:r>
            <a:r>
              <a:rPr lang="en-US" dirty="0"/>
              <a:t> Lee, Woo </a:t>
            </a:r>
            <a:r>
              <a:rPr lang="en-US" dirty="0" err="1"/>
              <a:t>Kyoung</a:t>
            </a:r>
            <a:r>
              <a:rPr lang="en-US" dirty="0"/>
              <a:t> </a:t>
            </a:r>
            <a:r>
              <a:rPr lang="en-US" dirty="0" err="1"/>
              <a:t>Jeong</a:t>
            </a:r>
            <a:r>
              <a:rPr lang="en-US" dirty="0"/>
              <a:t>, Seung Tae Kim, Jae-Hun Kim, Jung Yong Hong, Won Ki Kang, </a:t>
            </a:r>
            <a:r>
              <a:rPr lang="en-US" dirty="0" err="1"/>
              <a:t>Kyoung-Mee</a:t>
            </a:r>
            <a:r>
              <a:rPr lang="en-US" dirty="0"/>
              <a:t> Kim, </a:t>
            </a:r>
            <a:r>
              <a:rPr lang="en-US" dirty="0" err="1"/>
              <a:t>Seon</a:t>
            </a:r>
            <a:r>
              <a:rPr lang="en-US" dirty="0"/>
              <a:t> Woo Kim, </a:t>
            </a:r>
            <a:r>
              <a:rPr lang="en-US" dirty="0" err="1"/>
              <a:t>Dongil</a:t>
            </a:r>
            <a:r>
              <a:rPr lang="en-US" dirty="0"/>
              <a:t> Choi. European Radiology (2022) 32:1–11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40CB450-694A-0D48-87E4-9D9405EA0A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441"/>
    </mc:Choice>
    <mc:Fallback xmlns="">
      <p:transition spd="slow" advTm="91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Automatic detection of Crohn’s disease using quantified motility in magnetic resonance </a:t>
            </a:r>
            <a:r>
              <a:rPr lang="en-US" sz="2400" b="1" dirty="0" err="1">
                <a:solidFill>
                  <a:srgbClr val="7030A0"/>
                </a:solidFill>
              </a:rPr>
              <a:t>enterography</a:t>
            </a:r>
            <a:r>
              <a:rPr lang="en-US" sz="2400" b="1" dirty="0">
                <a:solidFill>
                  <a:srgbClr val="7030A0"/>
                </a:solidFill>
              </a:rPr>
              <a:t>: initial experiences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2160804"/>
            <a:ext cx="10058400" cy="333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MRE used for disease extent and severity in CD, but not often used for primary diagnosis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Study used free breathing MRE to quantify intestinal motility to detect CD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302 patients at 2 tertiary centers, not excluded for co-existing GI conditions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Compared ROI of small bowel, all bowel, non-bowel, and full image. Used multiple cine times.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Highest AUC (0.78) using the full image ROI with the highest cine series length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545770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 </a:t>
            </a:r>
            <a:r>
              <a:rPr lang="en-US" dirty="0" err="1"/>
              <a:t>Arkko</a:t>
            </a:r>
            <a:r>
              <a:rPr lang="en-US" dirty="0"/>
              <a:t>, T. </a:t>
            </a:r>
            <a:r>
              <a:rPr lang="en-US" dirty="0" err="1"/>
              <a:t>Kaseva</a:t>
            </a:r>
            <a:r>
              <a:rPr lang="en-US" dirty="0"/>
              <a:t>, E. </a:t>
            </a:r>
            <a:r>
              <a:rPr lang="en-US" dirty="0" err="1"/>
              <a:t>Salli</a:t>
            </a:r>
            <a:r>
              <a:rPr lang="en-US" dirty="0"/>
              <a:t>, T. </a:t>
            </a:r>
            <a:r>
              <a:rPr lang="en-US" dirty="0" err="1"/>
              <a:t>M€akel€a</a:t>
            </a:r>
            <a:r>
              <a:rPr lang="en-US" dirty="0"/>
              <a:t>, S. Savolainen, M. </a:t>
            </a:r>
            <a:r>
              <a:rPr lang="en-US" dirty="0" err="1"/>
              <a:t>Kangasniemi</a:t>
            </a:r>
            <a:r>
              <a:rPr lang="en-US" dirty="0"/>
              <a:t>. Clinical Radiology 77 (2022) 96-103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CB7C6F6-D720-7A44-90A3-EC7861AF8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42"/>
    </mc:Choice>
    <mc:Fallback xmlns="">
      <p:transition spd="slow" advTm="94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Retrospective Assessment of the Impact of Primary Language Video Instructions on Image Quality of Abdominal MRI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901338" y="2160804"/>
            <a:ext cx="10058400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Minimizing respiratory motion artifact requires communication between technologist and patient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Mandarin Chinese/Spanish instructional video before MRI for ESL patients, compared with no video ESL group and English-speaking group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ESL w/o native language video had sig lower scores for T2WI respiratory motion and overall image quality than others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T1WI respiratory motion and overall image quality were not statistically different between the groups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T2WI requires instructions during scan, T1WI acquired more rapidly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545770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Myles T. Taffel, MD, Andrew B. </a:t>
            </a:r>
            <a:r>
              <a:rPr lang="en-US" dirty="0" err="1"/>
              <a:t>Rosenkrantz</a:t>
            </a:r>
            <a:r>
              <a:rPr lang="en-US" dirty="0"/>
              <a:t>, MD, Jonathan A. Foster, MD, Jay A. </a:t>
            </a:r>
            <a:r>
              <a:rPr lang="en-US" dirty="0" err="1"/>
              <a:t>Karajgikar</a:t>
            </a:r>
            <a:r>
              <a:rPr lang="en-US" dirty="0"/>
              <a:t>, MD, Paul N. </a:t>
            </a:r>
            <a:r>
              <a:rPr lang="en-US" dirty="0" err="1"/>
              <a:t>Smereka</a:t>
            </a:r>
            <a:r>
              <a:rPr lang="en-US" dirty="0"/>
              <a:t>, MD, Felicia </a:t>
            </a:r>
            <a:r>
              <a:rPr lang="en-US" dirty="0" err="1"/>
              <a:t>Calasso</a:t>
            </a:r>
            <a:r>
              <a:rPr lang="en-US" dirty="0"/>
              <a:t>, </a:t>
            </a:r>
            <a:r>
              <a:rPr lang="en-US" dirty="0" err="1"/>
              <a:t>Kun</a:t>
            </a:r>
            <a:r>
              <a:rPr lang="en-US" dirty="0"/>
              <a:t> Qian, MS, Hersh </a:t>
            </a:r>
            <a:r>
              <a:rPr lang="en-US" dirty="0" err="1"/>
              <a:t>Chandarana</a:t>
            </a:r>
            <a:r>
              <a:rPr lang="en-US" dirty="0"/>
              <a:t>, MD. J Am Coll </a:t>
            </a:r>
            <a:r>
              <a:rPr lang="en-US" dirty="0" err="1"/>
              <a:t>Radiol</a:t>
            </a:r>
            <a:r>
              <a:rPr lang="en-US" dirty="0"/>
              <a:t> 2021;18:1635-1642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474816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9D47CAD-A00E-BA4A-97FD-0235D661F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500"/>
    </mc:Choice>
    <mc:Fallback xmlns="">
      <p:transition spd="slow" advTm="9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600892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Postoperative complications of colorectal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160804"/>
            <a:ext cx="10058400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CRC 3rd most common cancer, surgery usually performed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Surgical approaches and techniques reviewed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Post operative complications and imaging features reviewed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Important to recognize these complications and to be able to distinguish them from tumor recurrence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384534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Yacoub JH, Clark JA, Paal EE, Manning MA. </a:t>
            </a:r>
            <a:r>
              <a:rPr lang="en-US" dirty="0" err="1"/>
              <a:t>Radiographics</a:t>
            </a:r>
            <a:r>
              <a:rPr lang="en-US" dirty="0"/>
              <a:t> 2021; 41: 1368-1386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223545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C250D57-250D-764D-8BE3-46D102ABE5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65"/>
    </mc:Choice>
    <mc:Fallback xmlns="">
      <p:transition spd="slow" advTm="52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9E2B4D1-C92D-6A4C-A9D6-6419DC7631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77"/>
    </mc:Choice>
    <mc:Fallback xmlns="">
      <p:transition spd="slow" advTm="130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651</Words>
  <Application>Microsoft Macintosh PowerPoint</Application>
  <PresentationFormat>Widescreen</PresentationFormat>
  <Paragraphs>51</Paragraphs>
  <Slides>9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Munevver N Duran</cp:lastModifiedBy>
  <cp:revision>18</cp:revision>
  <dcterms:created xsi:type="dcterms:W3CDTF">2020-06-27T06:53:41Z</dcterms:created>
  <dcterms:modified xsi:type="dcterms:W3CDTF">2022-01-23T11:25:47Z</dcterms:modified>
</cp:coreProperties>
</file>