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5" r:id="rId6"/>
    <p:sldId id="268" r:id="rId7"/>
    <p:sldId id="267" r:id="rId8"/>
    <p:sldId id="266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0093E3-8BD8-E087-67B3-16C20719F088}" v="991" dt="2022-01-17T23:27:47.489"/>
    <p1510:client id="{AFC67017-48C0-0618-7A64-488AFAF52B99}" v="336" dt="2022-01-18T01:55:03.489"/>
    <p1510:client id="{D91D7A88-C665-2AE0-2ADA-33DC3506AC44}" v="5" dt="2022-01-19T02:04:42.803"/>
    <p1510:client id="{EA876A74-9224-5358-D9F6-5CB542A468CB}" v="1163" dt="2021-11-19T01:23:41.572"/>
    <p1510:client id="{F8EB79FC-D7A3-3F04-6B10-03545E05B2E6}" v="451" dt="2021-11-20T22:28:30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081789-2778-42A8-94AA-A350017D8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6C70189B-2533-4F1B-AF48-30B519639BF1}"/>
              </a:ext>
            </a:extLst>
          </p:cNvPr>
          <p:cNvSpPr/>
          <p:nvPr userDrawn="1"/>
        </p:nvSpPr>
        <p:spPr>
          <a:xfrm>
            <a:off x="1254677" y="1568792"/>
            <a:ext cx="3185484" cy="3153110"/>
          </a:xfrm>
          <a:prstGeom prst="ellipse">
            <a:avLst/>
          </a:prstGeom>
          <a:noFill/>
          <a:ln w="666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C93545-EC39-42C4-8BEE-E397285B0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5423" y="1698209"/>
            <a:ext cx="2923992" cy="2894276"/>
          </a:xfrm>
          <a:custGeom>
            <a:avLst/>
            <a:gdLst>
              <a:gd name="connsiteX0" fmla="*/ 1606732 w 3213464"/>
              <a:gd name="connsiteY0" fmla="*/ 0 h 3180806"/>
              <a:gd name="connsiteX1" fmla="*/ 3213464 w 3213464"/>
              <a:gd name="connsiteY1" fmla="*/ 1590403 h 3180806"/>
              <a:gd name="connsiteX2" fmla="*/ 1606732 w 3213464"/>
              <a:gd name="connsiteY2" fmla="*/ 3180806 h 3180806"/>
              <a:gd name="connsiteX3" fmla="*/ 0 w 3213464"/>
              <a:gd name="connsiteY3" fmla="*/ 1590403 h 3180806"/>
              <a:gd name="connsiteX4" fmla="*/ 1606732 w 3213464"/>
              <a:gd name="connsiteY4" fmla="*/ 0 h 318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464" h="3180806">
                <a:moveTo>
                  <a:pt x="1606732" y="0"/>
                </a:moveTo>
                <a:cubicBezTo>
                  <a:pt x="2494106" y="0"/>
                  <a:pt x="3213464" y="712048"/>
                  <a:pt x="3213464" y="1590403"/>
                </a:cubicBezTo>
                <a:cubicBezTo>
                  <a:pt x="3213464" y="2468758"/>
                  <a:pt x="2494106" y="3180806"/>
                  <a:pt x="1606732" y="3180806"/>
                </a:cubicBezTo>
                <a:cubicBezTo>
                  <a:pt x="719358" y="3180806"/>
                  <a:pt x="0" y="2468758"/>
                  <a:pt x="0" y="1590403"/>
                </a:cubicBezTo>
                <a:cubicBezTo>
                  <a:pt x="0" y="712048"/>
                  <a:pt x="719358" y="0"/>
                  <a:pt x="16067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3DE2-EDC1-4D29-B2A9-0D0F3D9E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E1AB7-608E-4159-87E9-7C96B96B6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57447-9E77-4F78-8C2E-340B30781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C652-D83F-4C47-A8F1-2B7BD143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0793-D3C8-4F62-92FA-1B500F43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39AB-76D1-4683-BB64-3C266229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CC3C-F817-4E12-A65E-BE4D09B71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E05E-E143-43D0-AFE5-2D77DA20C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5D474-DBD0-4C14-A408-B87675C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F4450-191F-4F8B-AF01-CEFFE4F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7DFC6-E39A-4F4A-90D7-F887FD61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8F8A-205D-459A-9820-DA1FA362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F1BB9-E584-4A79-9A9A-7DA15AE1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7FAE0-CEEF-4E14-83C4-F3B324001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97EA-4FC1-4B81-AD02-6AEBDED23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3C7DE-846C-4373-A2AF-AB81C4AA6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5BFEE-E1A5-40E0-AAE2-FF8A11B2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7E5B3-43C9-45AF-BEB3-233380AC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DBA305-DAB4-4FE9-9538-097422B7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4A64-D1BE-4631-85E8-E10DEBA4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C2E1-C465-4477-99B7-0B927E9F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2D37C-84AF-459D-9802-9D759BB4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86993-D3BD-4211-8B88-DA8A4B49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949D0-A0E5-41D4-85DF-30B2C57F2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754898"/>
            <a:ext cx="2013549" cy="11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204-517A-4E9A-9072-56553BB1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B255-95EF-4D28-91BF-D86081CE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BCB28-9E44-4878-A3EC-B06F6AE5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B65CE-A6D7-410E-9505-BE5B75E3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84794-4D2C-4896-AC91-7DA54B76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E862C-FD0A-40D7-9B0B-645A9696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795-E559-463D-AC1D-C067DFCA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AB4550-8E6D-4B71-A898-6BBE39DF3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AB01-4952-4D08-B5B4-FB863944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9852-0669-4F72-95DE-9E9AE216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05B03-BB40-4BE6-84A8-86ECEC9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31570-AF42-49B3-B40F-337D9FF3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9B99-AF31-4C7D-A761-642DF3DB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38963-93B6-4271-AF69-9FE806485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01889-B195-4B38-89FF-4D0FA9E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71D1-A244-41E2-8E66-F4ACC313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81663-3B41-4403-B282-DF0338D6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7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03DEB-3F12-4320-9760-CD91B9B2C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E694-D9EB-4D69-92E9-191BCAFAB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5E9C-43A4-49BC-80F2-5E36582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AFAB-F610-4BD7-BA45-2D096CDA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F4C4-D561-4121-A1A0-BD202576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9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429431-2376-43E5-8C45-FEE9391E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F3B7E-291D-4B85-83E9-BFF212EA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46B9-CB34-451F-8B2A-54A7A8FA3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9E9D5-B980-4F90-BD19-E2ED0CA3D494}" type="datetimeFigureOut">
              <a:rPr lang="en-US" smtClean="0"/>
              <a:t>1/23/22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512D5-6477-456F-BFEE-73A0D9E2A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238D-42F8-4157-9296-416D5AE03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F0F-B85A-49D5-92CF-EB7440090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mediacause.org/if-you-were-a-social-platform-what-would-you-be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r.wikipedia.org/wiki/Twitter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commons.wikimedia.org/wiki/File:Facebook_Logo_(2019)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F5184-EC8A-46A1-AC0D-14F657A7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51" y="1635757"/>
            <a:ext cx="6546600" cy="3586486"/>
          </a:xfrm>
          <a:prstGeom prst="rect">
            <a:avLst/>
          </a:prstGeom>
        </p:spPr>
      </p:pic>
      <p:pic>
        <p:nvPicPr>
          <p:cNvPr id="9" name="Picture Placeholder 8" descr="A person looking at a screen&#10;&#10;Description automatically generated">
            <a:extLst>
              <a:ext uri="{FF2B5EF4-FFF2-40B4-BE49-F238E27FC236}">
                <a16:creationId xmlns:a16="http://schemas.microsoft.com/office/drawing/2014/main" id="{1D3605B3-3895-4490-B04A-D334ED784C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23509"/>
          <a:stretch/>
        </p:blipFill>
        <p:spPr>
          <a:xfrm>
            <a:off x="6190047" y="0"/>
            <a:ext cx="6001953" cy="6858000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21927F-F106-4560-8FCE-D268995EF4A4}"/>
              </a:ext>
            </a:extLst>
          </p:cNvPr>
          <p:cNvSpPr/>
          <p:nvPr/>
        </p:nvSpPr>
        <p:spPr>
          <a:xfrm>
            <a:off x="6190047" y="0"/>
            <a:ext cx="6001953" cy="6858000"/>
          </a:xfrm>
          <a:custGeom>
            <a:avLst/>
            <a:gdLst>
              <a:gd name="connsiteX0" fmla="*/ 0 w 6001953"/>
              <a:gd name="connsiteY0" fmla="*/ 0 h 6858000"/>
              <a:gd name="connsiteX1" fmla="*/ 6001953 w 6001953"/>
              <a:gd name="connsiteY1" fmla="*/ 0 h 6858000"/>
              <a:gd name="connsiteX2" fmla="*/ 6001953 w 6001953"/>
              <a:gd name="connsiteY2" fmla="*/ 6858000 h 6858000"/>
              <a:gd name="connsiteX3" fmla="*/ 0 w 6001953"/>
              <a:gd name="connsiteY3" fmla="*/ 6858000 h 6858000"/>
              <a:gd name="connsiteX4" fmla="*/ 32185 w 6001953"/>
              <a:gd name="connsiteY4" fmla="*/ 6834670 h 6858000"/>
              <a:gd name="connsiteX5" fmla="*/ 1464395 w 6001953"/>
              <a:gd name="connsiteY5" fmla="*/ 3429000 h 6858000"/>
              <a:gd name="connsiteX6" fmla="*/ 32185 w 6001953"/>
              <a:gd name="connsiteY6" fmla="*/ 233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1953" h="6858000">
                <a:moveTo>
                  <a:pt x="0" y="0"/>
                </a:moveTo>
                <a:lnTo>
                  <a:pt x="6001953" y="0"/>
                </a:lnTo>
                <a:lnTo>
                  <a:pt x="6001953" y="6858000"/>
                </a:lnTo>
                <a:lnTo>
                  <a:pt x="0" y="6858000"/>
                </a:lnTo>
                <a:lnTo>
                  <a:pt x="32185" y="6834670"/>
                </a:lnTo>
                <a:cubicBezTo>
                  <a:pt x="885274" y="6178796"/>
                  <a:pt x="1464395" y="4899614"/>
                  <a:pt x="1464395" y="3429000"/>
                </a:cubicBezTo>
                <a:cubicBezTo>
                  <a:pt x="1464395" y="1958387"/>
                  <a:pt x="885274" y="679204"/>
                  <a:pt x="32185" y="23330"/>
                </a:cubicBezTo>
                <a:close/>
              </a:path>
            </a:pathLst>
          </a:custGeom>
          <a:solidFill>
            <a:srgbClr val="7030A0">
              <a:alpha val="7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72E40-DBD5-421F-9FB6-E7C752B0DD08}"/>
              </a:ext>
            </a:extLst>
          </p:cNvPr>
          <p:cNvSpPr txBox="1"/>
          <p:nvPr/>
        </p:nvSpPr>
        <p:spPr>
          <a:xfrm>
            <a:off x="1521437" y="4960633"/>
            <a:ext cx="465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59852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A1480350-8ECD-4CC8-A755-6DE4CF5EE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0349" b="10349"/>
          <a:stretch/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BEBE2-5D20-4576-B365-F907AACD9283}"/>
              </a:ext>
            </a:extLst>
          </p:cNvPr>
          <p:cNvSpPr txBox="1"/>
          <p:nvPr/>
        </p:nvSpPr>
        <p:spPr>
          <a:xfrm>
            <a:off x="5648838" y="2499016"/>
            <a:ext cx="58390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14364-D319-4F08-8379-B202B4E4F366}"/>
              </a:ext>
            </a:extLst>
          </p:cNvPr>
          <p:cNvSpPr txBox="1"/>
          <p:nvPr/>
        </p:nvSpPr>
        <p:spPr>
          <a:xfrm>
            <a:off x="5648838" y="3145347"/>
            <a:ext cx="583909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ea typeface="Roboto"/>
              </a:rPr>
              <a:t>Baylor College of Medicine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22D5F6-6DB6-4CE1-9E10-E701C1621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5807080"/>
            <a:ext cx="1918299" cy="10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D59CE-4091-4834-94EA-ACFBF5A950CD}"/>
              </a:ext>
            </a:extLst>
          </p:cNvPr>
          <p:cNvSpPr txBox="1"/>
          <p:nvPr/>
        </p:nvSpPr>
        <p:spPr>
          <a:xfrm>
            <a:off x="2341007" y="1907649"/>
            <a:ext cx="63703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chemeClr val="accent1"/>
                </a:solidFill>
                <a:ea typeface="Roboto"/>
                <a:cs typeface="Calibri"/>
              </a:rPr>
              <a:t>Gastrointestinal Imaging</a:t>
            </a:r>
            <a:endParaRPr lang="en-US" sz="4800" b="1" dirty="0">
              <a:solidFill>
                <a:schemeClr val="accent1"/>
              </a:solidFill>
              <a:ea typeface="Roboto" panose="02000000000000000000" pitchFamily="2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FE22-4972-4B4B-A2EC-49A3BAB2C70E}"/>
              </a:ext>
            </a:extLst>
          </p:cNvPr>
          <p:cNvSpPr txBox="1"/>
          <p:nvPr/>
        </p:nvSpPr>
        <p:spPr>
          <a:xfrm>
            <a:off x="2341007" y="1261318"/>
            <a:ext cx="583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+mj-lt"/>
                <a:ea typeface="Roboto" panose="02000000000000000000" pitchFamily="2" charset="0"/>
              </a:rPr>
              <a:t>WHAT’S NEW IN: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54A277-740E-462B-AE24-9B6053AC4B4E}"/>
              </a:ext>
            </a:extLst>
          </p:cNvPr>
          <p:cNvCxnSpPr/>
          <p:nvPr/>
        </p:nvCxnSpPr>
        <p:spPr>
          <a:xfrm flipV="1">
            <a:off x="2462929" y="2838630"/>
            <a:ext cx="6170941" cy="41944"/>
          </a:xfrm>
          <a:prstGeom prst="line">
            <a:avLst/>
          </a:prstGeom>
          <a:ln w="41275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E5C7EF-623D-4098-8BDE-3563942D4224}"/>
              </a:ext>
            </a:extLst>
          </p:cNvPr>
          <p:cNvSpPr txBox="1"/>
          <p:nvPr/>
        </p:nvSpPr>
        <p:spPr>
          <a:xfrm>
            <a:off x="2341007" y="3376469"/>
            <a:ext cx="5839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</a:rPr>
              <a:t>Reviewed By: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F7D5C-C60E-4927-ACDE-D977390AFB92}"/>
              </a:ext>
            </a:extLst>
          </p:cNvPr>
          <p:cNvSpPr txBox="1"/>
          <p:nvPr/>
        </p:nvSpPr>
        <p:spPr>
          <a:xfrm>
            <a:off x="2341006" y="3806757"/>
            <a:ext cx="583909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/>
              </a:rPr>
              <a:t>Vincent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ea typeface="Roboto"/>
              </a:rPr>
              <a:t>Mellnick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/>
              </a:rPr>
              <a:t>, Senior Editor 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/>
              </a:rPr>
              <a:t>Alice Fung, Senior Editor 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/>
              <a:cs typeface="Calibri"/>
            </a:endParaRP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Dane Eskildsen DO, Junior Editor</a:t>
            </a:r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Roboto"/>
                <a:cs typeface="Calibri"/>
              </a:rPr>
              <a:t>Richard Fagan MD, Junior Editor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Calibri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D340DF-1517-4BE9-A8F0-8C84F41AB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7080"/>
            <a:ext cx="1918299" cy="1050920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41E7FE7-4BA3-4B78-A9D6-AA6072F3D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32" y="4286250"/>
            <a:ext cx="3053468" cy="257175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55236977-FC72-48B6-8B2F-FE2750F5C6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497577" cy="126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3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E7CA-2811-4B9B-935A-5FFB46F0A1DD}"/>
              </a:ext>
            </a:extLst>
          </p:cNvPr>
          <p:cNvSpPr txBox="1"/>
          <p:nvPr/>
        </p:nvSpPr>
        <p:spPr>
          <a:xfrm>
            <a:off x="985228" y="440103"/>
            <a:ext cx="973682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Revisiting the Spleen—An Imaging Review of the Common and Uncommon Splenic Pathology</a:t>
            </a:r>
            <a:endParaRPr lang="en-US" sz="24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981F1-A925-4BF2-9A27-97C13BAA794D}"/>
              </a:ext>
            </a:extLst>
          </p:cNvPr>
          <p:cNvSpPr txBox="1"/>
          <p:nvPr/>
        </p:nvSpPr>
        <p:spPr>
          <a:xfrm>
            <a:off x="901338" y="2244694"/>
            <a:ext cx="10058400" cy="4420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Splenic anatomy, imaging characteristics, anatomic variants 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Traumatic injuries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Vascular pathology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Infectious/inflammatory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Benign and malignant masses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D695-A31A-4A77-BCB0-A6C35173A2DA}"/>
              </a:ext>
            </a:extLst>
          </p:cNvPr>
          <p:cNvSpPr txBox="1"/>
          <p:nvPr/>
        </p:nvSpPr>
        <p:spPr>
          <a:xfrm>
            <a:off x="903814" y="1423503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Nadeem, Meshaal ; Tiwari, Hina Arif ; </a:t>
            </a:r>
            <a:r>
              <a:rPr lang="en-US" sz="1600" dirty="0" err="1">
                <a:ea typeface="+mn-lt"/>
                <a:cs typeface="+mn-lt"/>
              </a:rPr>
              <a:t>Jambhekar</a:t>
            </a:r>
            <a:r>
              <a:rPr lang="en-US" sz="1600" dirty="0">
                <a:ea typeface="+mn-lt"/>
                <a:cs typeface="+mn-lt"/>
              </a:rPr>
              <a:t>, Kedar ; Shah, Hemendra ; Ram, Roopa Journal of Gastrointestinal and Abdominal Radiology, 2021-07, Vol.4 (2), p.127-138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E794CB-C5CA-467F-876F-B1E770957056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2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C7F139-1C3F-4C01-896D-4CD7A626874E}"/>
              </a:ext>
            </a:extLst>
          </p:cNvPr>
          <p:cNvSpPr txBox="1"/>
          <p:nvPr/>
        </p:nvSpPr>
        <p:spPr>
          <a:xfrm>
            <a:off x="901338" y="600892"/>
            <a:ext cx="10058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Evaluation of celiac disease with </a:t>
            </a:r>
            <a:r>
              <a:rPr lang="en-US" sz="2400" b="1" dirty="0" err="1">
                <a:solidFill>
                  <a:srgbClr val="7030A0"/>
                </a:solidFill>
              </a:rPr>
              <a:t>uniphasic</a:t>
            </a:r>
            <a:r>
              <a:rPr lang="en-US" sz="2400" b="1" dirty="0">
                <a:solidFill>
                  <a:srgbClr val="7030A0"/>
                </a:solidFill>
              </a:rPr>
              <a:t> and multiphasic dynamic MDCT imaging</a:t>
            </a:r>
          </a:p>
          <a:p>
            <a:endParaRPr lang="en-US" sz="40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1D73D-7837-40D1-8AF8-67A348526A78}"/>
              </a:ext>
            </a:extLst>
          </p:cNvPr>
          <p:cNvSpPr txBox="1"/>
          <p:nvPr/>
        </p:nvSpPr>
        <p:spPr>
          <a:xfrm>
            <a:off x="901338" y="2160804"/>
            <a:ext cx="10058400" cy="4420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Contrast enhanced MRI gives useful info about celiac disease (CD)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Can CECT do the same?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4 patient groups analyzed (untreated CD, Treated CD, CD resistant to treatment, Patients without CD)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Contrast curve similarities and differences between groups.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Dynamic MDCT useful in follow up of dietary therapy/response to medical treatment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86D078-3981-4B4A-B73C-76CFBDCFAB5C}"/>
              </a:ext>
            </a:extLst>
          </p:cNvPr>
          <p:cNvSpPr txBox="1"/>
          <p:nvPr/>
        </p:nvSpPr>
        <p:spPr>
          <a:xfrm>
            <a:off x="901338" y="1545770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 err="1">
                <a:ea typeface="+mn-lt"/>
                <a:cs typeface="+mn-lt"/>
              </a:rPr>
              <a:t>Göya</a:t>
            </a:r>
            <a:r>
              <a:rPr lang="en-US" sz="1600" dirty="0">
                <a:ea typeface="+mn-lt"/>
                <a:cs typeface="+mn-lt"/>
              </a:rPr>
              <a:t>, Cemil; Dündar, İlyas  </a:t>
            </a:r>
            <a:r>
              <a:rPr lang="en-US" sz="1600" dirty="0" err="1">
                <a:ea typeface="+mn-lt"/>
                <a:cs typeface="+mn-lt"/>
              </a:rPr>
              <a:t>Özgökçe</a:t>
            </a:r>
            <a:r>
              <a:rPr lang="en-US" sz="1600" dirty="0">
                <a:ea typeface="+mn-lt"/>
                <a:cs typeface="+mn-lt"/>
              </a:rPr>
              <a:t>, Mesut; Türkoğlu, Saim; </a:t>
            </a:r>
            <a:r>
              <a:rPr lang="en-US" sz="1600" dirty="0" err="1">
                <a:ea typeface="+mn-lt"/>
                <a:cs typeface="+mn-lt"/>
              </a:rPr>
              <a:t>Türko</a:t>
            </a:r>
            <a:r>
              <a:rPr lang="en-US" sz="1600" dirty="0">
                <a:ea typeface="+mn-lt"/>
                <a:cs typeface="+mn-lt"/>
              </a:rPr>
              <a:t>, Ensar; </a:t>
            </a:r>
            <a:r>
              <a:rPr lang="en-US" sz="1600" dirty="0" err="1">
                <a:ea typeface="+mn-lt"/>
                <a:cs typeface="+mn-lt"/>
              </a:rPr>
              <a:t>Özkaçmaz</a:t>
            </a:r>
            <a:r>
              <a:rPr lang="en-US" sz="1600" dirty="0">
                <a:ea typeface="+mn-lt"/>
                <a:cs typeface="+mn-lt"/>
              </a:rPr>
              <a:t>, Sercan; Aydoğdu, </a:t>
            </a:r>
            <a:r>
              <a:rPr lang="en-US" sz="1600" dirty="0" err="1">
                <a:ea typeface="+mn-lt"/>
                <a:cs typeface="+mn-lt"/>
              </a:rPr>
              <a:t>Güly</a:t>
            </a:r>
            <a:r>
              <a:rPr lang="en-US" sz="1600" dirty="0">
                <a:ea typeface="+mn-lt"/>
                <a:cs typeface="+mn-lt"/>
              </a:rPr>
              <a:t>; </a:t>
            </a:r>
            <a:r>
              <a:rPr lang="en-US" sz="1600" dirty="0" err="1">
                <a:ea typeface="+mn-lt"/>
                <a:cs typeface="+mn-lt"/>
              </a:rPr>
              <a:t>Almalı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Necat</a:t>
            </a:r>
            <a:r>
              <a:rPr lang="en-US" sz="1600" dirty="0">
                <a:ea typeface="+mn-lt"/>
                <a:cs typeface="+mn-lt"/>
              </a:rPr>
              <a:t>. Abdominal radiology (New York), 2021-08-20, Vol.46 (12), p.5564-5573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79858B-7159-4787-9607-77E846338640}"/>
              </a:ext>
            </a:extLst>
          </p:cNvPr>
          <p:cNvCxnSpPr/>
          <p:nvPr/>
        </p:nvCxnSpPr>
        <p:spPr>
          <a:xfrm>
            <a:off x="901338" y="1399659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938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D424EC-27C1-4CDB-B11F-BFD12FECFD4A}"/>
              </a:ext>
            </a:extLst>
          </p:cNvPr>
          <p:cNvSpPr txBox="1"/>
          <p:nvPr/>
        </p:nvSpPr>
        <p:spPr>
          <a:xfrm>
            <a:off x="901338" y="521517"/>
            <a:ext cx="100584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Overview of serum and tissue markers in colorectal cancer: a primer for radiologists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FAD80-8563-4E77-827E-B19C94817B5D}"/>
              </a:ext>
            </a:extLst>
          </p:cNvPr>
          <p:cNvSpPr txBox="1"/>
          <p:nvPr/>
        </p:nvSpPr>
        <p:spPr>
          <a:xfrm>
            <a:off x="901338" y="2357873"/>
            <a:ext cx="1005840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Role in diagnosis/management of CRC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Serological/Tissue markers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Screening, early diagnosis, treatment response, recurrence, prognosis.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Serial CEA elevation warrants imaging follow up. 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Consider tumor markers when evaluating images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Investigative imaging biomarkers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5F601B-F49A-4C94-870B-1F0E7EEA122C}"/>
              </a:ext>
            </a:extLst>
          </p:cNvPr>
          <p:cNvSpPr txBox="1"/>
          <p:nvPr/>
        </p:nvSpPr>
        <p:spPr>
          <a:xfrm>
            <a:off x="901338" y="1435866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Bonde, Apurva; Smith, Daniel A; </a:t>
            </a:r>
            <a:r>
              <a:rPr lang="en-US" dirty="0" err="1">
                <a:ea typeface="+mn-lt"/>
                <a:cs typeface="+mn-lt"/>
              </a:rPr>
              <a:t>Kikano</a:t>
            </a:r>
            <a:r>
              <a:rPr lang="en-US" dirty="0">
                <a:ea typeface="+mn-lt"/>
                <a:cs typeface="+mn-lt"/>
              </a:rPr>
              <a:t>, Elias; Yoest, Jennifer M; Tirumani, Sree H; Ramaiya, Nikhil H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Abdominal radiology (New York), 2021-08-20, Vol.46 (12), p.5521-5535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CD344-182E-4BA3-B609-45D9D89466FB}"/>
              </a:ext>
            </a:extLst>
          </p:cNvPr>
          <p:cNvCxnSpPr/>
          <p:nvPr/>
        </p:nvCxnSpPr>
        <p:spPr>
          <a:xfrm>
            <a:off x="901338" y="13087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E7794-767E-41DB-8CEC-7BBEF433C34D}"/>
              </a:ext>
            </a:extLst>
          </p:cNvPr>
          <p:cNvSpPr txBox="1"/>
          <p:nvPr/>
        </p:nvSpPr>
        <p:spPr>
          <a:xfrm>
            <a:off x="901338" y="600892"/>
            <a:ext cx="10058400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solidFill>
                  <a:srgbClr val="7030A0"/>
                </a:solidFill>
              </a:rPr>
              <a:t>Radiology of anal and lower rectal cancers</a:t>
            </a:r>
          </a:p>
          <a:p>
            <a:endParaRPr lang="en-US" sz="28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BF969-8D93-46AD-9F0D-A8D0C8C913B2}"/>
              </a:ext>
            </a:extLst>
          </p:cNvPr>
          <p:cNvSpPr txBox="1"/>
          <p:nvPr/>
        </p:nvSpPr>
        <p:spPr>
          <a:xfrm>
            <a:off x="901338" y="2426455"/>
            <a:ext cx="10058400" cy="47902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Anatomy/imaging characteristics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Types and characterization of lower rectal/anal cancers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Use of imaging  - CT, MRI, endoanal US, FDG-PET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MRI technique/features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 panose="020F0502020204030204"/>
              </a:rPr>
              <a:t>Treatment/post-imaging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92BB9-675B-4AF9-9751-7C0972077112}"/>
              </a:ext>
            </a:extLst>
          </p:cNvPr>
          <p:cNvSpPr txBox="1"/>
          <p:nvPr/>
        </p:nvSpPr>
        <p:spPr>
          <a:xfrm>
            <a:off x="901338" y="1664614"/>
            <a:ext cx="100584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Hemachandran, N ; Goyal, A ; Bhattacharjee, H.K ; Sharma, R. Clinical radiology, 2021-12, Vol.76 (12), p.871-878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C451D-96E6-4CF3-8F34-00D3CE5EED0A}"/>
              </a:ext>
            </a:extLst>
          </p:cNvPr>
          <p:cNvCxnSpPr/>
          <p:nvPr/>
        </p:nvCxnSpPr>
        <p:spPr>
          <a:xfrm>
            <a:off x="901338" y="1455950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7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0F565-DDDE-4D9A-9DA6-BBCF360BE78C}"/>
              </a:ext>
            </a:extLst>
          </p:cNvPr>
          <p:cNvSpPr txBox="1"/>
          <p:nvPr/>
        </p:nvSpPr>
        <p:spPr>
          <a:xfrm>
            <a:off x="901338" y="386580"/>
            <a:ext cx="10058400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Body mass index as a predictor of sonographic visualization of the pediatric appendix</a:t>
            </a:r>
          </a:p>
          <a:p>
            <a:endParaRPr lang="en-US">
              <a:cs typeface="Calibri"/>
            </a:endParaRPr>
          </a:p>
          <a:p>
            <a:endParaRPr lang="en-US" sz="4000" b="1" dirty="0">
              <a:solidFill>
                <a:srgbClr val="7030A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24092-F8AF-4B95-A01B-F6729F33B7D6}"/>
              </a:ext>
            </a:extLst>
          </p:cNvPr>
          <p:cNvSpPr txBox="1"/>
          <p:nvPr/>
        </p:nvSpPr>
        <p:spPr>
          <a:xfrm>
            <a:off x="901338" y="1938554"/>
            <a:ext cx="10058400" cy="5159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Ultrasound for appendicitis in pediatric patients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Increased BMI said to limit US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BMI converted to Z-score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Inverse linear relationship between BMI and visualization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Z score &lt; -2: 4.41x more likely, Z score 1-2 and &gt;2: 33% and 66% less likely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Higher visualization for male patients 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2F52C-E6B7-4990-A314-ECCD2CA88E60}"/>
              </a:ext>
            </a:extLst>
          </p:cNvPr>
          <p:cNvSpPr txBox="1"/>
          <p:nvPr/>
        </p:nvSpPr>
        <p:spPr>
          <a:xfrm>
            <a:off x="901338" y="1410833"/>
            <a:ext cx="1005840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Pfeifer, Cory M ; Xie, Luyu ; Atem, </a:t>
            </a:r>
            <a:r>
              <a:rPr lang="en-US" sz="1600" dirty="0" err="1">
                <a:ea typeface="+mn-lt"/>
                <a:cs typeface="+mn-lt"/>
              </a:rPr>
              <a:t>Folefac</a:t>
            </a:r>
            <a:r>
              <a:rPr lang="en-US" sz="1600" dirty="0">
                <a:ea typeface="+mn-lt"/>
                <a:cs typeface="+mn-lt"/>
              </a:rPr>
              <a:t> D ; Mathew, M. Sunil ; Schiess, Desi M ; Messiah, Sarah E. Pediatric radiology, 2021-09-15, Vol.52 (1), p.42-49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9E1944-FF13-465D-8783-03D4E0BE0316}"/>
              </a:ext>
            </a:extLst>
          </p:cNvPr>
          <p:cNvCxnSpPr/>
          <p:nvPr/>
        </p:nvCxnSpPr>
        <p:spPr>
          <a:xfrm>
            <a:off x="901338" y="1372278"/>
            <a:ext cx="10058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43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497C9A-467E-49DC-A9AE-DF60CA607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927" y="1731305"/>
            <a:ext cx="4082598" cy="2725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43FF5-3D24-4E9E-A7E0-57A8CAB5AD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20320" y="2308016"/>
            <a:ext cx="302051" cy="302051"/>
          </a:xfrm>
          <a:prstGeom prst="rect">
            <a:avLst/>
          </a:prstGeom>
        </p:spPr>
      </p:pic>
      <p:pic>
        <p:nvPicPr>
          <p:cNvPr id="16" name="Picture 15" descr="A picture containing ax, tool&#10;&#10;Description automatically generated">
            <a:extLst>
              <a:ext uri="{FF2B5EF4-FFF2-40B4-BE49-F238E27FC236}">
                <a16:creationId xmlns:a16="http://schemas.microsoft.com/office/drawing/2014/main" id="{A1D48BDB-3657-4760-9289-BA9A7ECB2CA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785021" y="3292094"/>
            <a:ext cx="329095" cy="267664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20CA0C-9D71-41C1-9846-88E6891209F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820319" y="4154394"/>
            <a:ext cx="302045" cy="3020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BDDC7D-A02E-4AA6-BD49-A9AC5FFC932B}"/>
              </a:ext>
            </a:extLst>
          </p:cNvPr>
          <p:cNvSpPr txBox="1"/>
          <p:nvPr/>
        </p:nvSpPr>
        <p:spPr>
          <a:xfrm>
            <a:off x="9255510" y="2308016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D5DDA5-F880-481C-A8C0-B8BC1F415503}"/>
              </a:ext>
            </a:extLst>
          </p:cNvPr>
          <p:cNvSpPr txBox="1"/>
          <p:nvPr/>
        </p:nvSpPr>
        <p:spPr>
          <a:xfrm>
            <a:off x="9255510" y="3231662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F7CBA4-40BA-46B0-B804-9CF725D7751A}"/>
              </a:ext>
            </a:extLst>
          </p:cNvPr>
          <p:cNvSpPr txBox="1"/>
          <p:nvPr/>
        </p:nvSpPr>
        <p:spPr>
          <a:xfrm>
            <a:off x="9255510" y="4117885"/>
            <a:ext cx="1153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@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ACOREdu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06E58-9BC5-43A8-9EF1-84D9CCE4CFA6}"/>
              </a:ext>
            </a:extLst>
          </p:cNvPr>
          <p:cNvSpPr txBox="1"/>
          <p:nvPr/>
        </p:nvSpPr>
        <p:spPr>
          <a:xfrm>
            <a:off x="2780927" y="4725501"/>
            <a:ext cx="465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840" dirty="0">
                <a:solidFill>
                  <a:srgbClr val="7030A0"/>
                </a:solidFill>
              </a:rPr>
              <a:t>www.acoredu.com</a:t>
            </a:r>
          </a:p>
        </p:txBody>
      </p:sp>
    </p:spTree>
    <p:extLst>
      <p:ext uri="{BB962C8B-B14F-4D97-AF65-F5344CB8AC3E}">
        <p14:creationId xmlns:p14="http://schemas.microsoft.com/office/powerpoint/2010/main" val="304026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522</Words>
  <Application>Microsoft Macintosh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Attia, Serag Eldin</dc:creator>
  <cp:lastModifiedBy>Munevver N Duran</cp:lastModifiedBy>
  <cp:revision>416</cp:revision>
  <dcterms:created xsi:type="dcterms:W3CDTF">2020-06-27T06:53:41Z</dcterms:created>
  <dcterms:modified xsi:type="dcterms:W3CDTF">2022-01-23T11:34:22Z</dcterms:modified>
</cp:coreProperties>
</file>