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5" r:id="rId6"/>
    <p:sldId id="266" r:id="rId7"/>
    <p:sldId id="267" r:id="rId8"/>
    <p:sldId id="268" r:id="rId9"/>
    <p:sldId id="32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081789-2778-42A8-94AA-A350017D8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C70189B-2533-4F1B-AF48-30B519639BF1}"/>
              </a:ext>
            </a:extLst>
          </p:cNvPr>
          <p:cNvSpPr/>
          <p:nvPr userDrawn="1"/>
        </p:nvSpPr>
        <p:spPr>
          <a:xfrm>
            <a:off x="1254677" y="1568792"/>
            <a:ext cx="3185484" cy="3153110"/>
          </a:xfrm>
          <a:prstGeom prst="ellipse">
            <a:avLst/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C93545-EC39-42C4-8BEE-E397285B0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5423" y="1698209"/>
            <a:ext cx="2923992" cy="2894276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3DE2-EDC1-4D29-B2A9-0D0F3D9E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E1AB7-608E-4159-87E9-7C96B96B6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7447-9E77-4F78-8C2E-340B3078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C652-D83F-4C47-A8F1-2B7BD143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793-D3C8-4F62-92FA-1B500F43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39AB-76D1-4683-BB64-3C266229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CC3C-F817-4E12-A65E-BE4D09B71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E05E-E143-43D0-AFE5-2D77DA20C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D474-DBD0-4C14-A408-B87675C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F4450-191F-4F8B-AF01-CEFFE4F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DFC6-E39A-4F4A-90D7-F887FD61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8F8A-205D-459A-9820-DA1FA362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F1BB9-E584-4A79-9A9A-7DA15AE1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7FAE0-CEEF-4E14-83C4-F3B324001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97EA-4FC1-4B81-AD02-6AEBDED23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3C7DE-846C-4373-A2AF-AB81C4AA6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5BFEE-E1A5-40E0-AAE2-FF8A11B2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7E5B3-43C9-45AF-BEB3-233380AC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BA305-DAB4-4FE9-9538-097422B7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4A64-D1BE-4631-85E8-E10DEBA4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C2E1-C465-4477-99B7-0B927E9F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2D37C-84AF-459D-9802-9D759BB4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6993-D3BD-4211-8B88-DA8A4B49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949D0-A0E5-41D4-85DF-30B2C57F2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754898"/>
            <a:ext cx="2013549" cy="11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204-517A-4E9A-9072-56553BB1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B255-95EF-4D28-91BF-D86081CE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BCB28-9E44-4878-A3EC-B06F6AE5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B65CE-A6D7-410E-9505-BE5B75E3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84794-4D2C-4896-AC91-7DA54B76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E862C-FD0A-40D7-9B0B-645A9696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795-E559-463D-AC1D-C067DFCA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B4550-8E6D-4B71-A898-6BBE39DF3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AB01-4952-4D08-B5B4-FB863944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9852-0669-4F72-95DE-9E9AE216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05B03-BB40-4BE6-84A8-86ECEC9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1570-AF42-49B3-B40F-337D9FF3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9B99-AF31-4C7D-A761-642DF3DB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38963-93B6-4271-AF69-9FE806485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1889-B195-4B38-89FF-4D0FA9E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71D1-A244-41E2-8E66-F4ACC313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81663-3B41-4403-B282-DF0338D6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03DEB-3F12-4320-9760-CD91B9B2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E694-D9EB-4D69-92E9-191BCAFAB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5E9C-43A4-49BC-80F2-5E36582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AFAB-F610-4BD7-BA45-2D096CD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F4C4-D561-4121-A1A0-BD202576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9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29431-2376-43E5-8C45-FEE9391E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F3B7E-291D-4B85-83E9-BFF212EA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46B9-CB34-451F-8B2A-54A7A8FA3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E9D5-B980-4F90-BD19-E2ED0CA3D49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512D5-6477-456F-BFEE-73A0D9E2A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238D-42F8-4157-9296-416D5AE03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Twitter" TargetMode="External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hyperlink" Target="https://commons.wikimedia.org/wiki/File:Facebook_Logo_(2019).png" TargetMode="External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hyperlink" Target="http://mediacause.org/if-you-were-a-social-platform-what-would-you-be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F5184-EC8A-46A1-AC0D-14F657A7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1" y="1635757"/>
            <a:ext cx="6546600" cy="3586486"/>
          </a:xfrm>
          <a:prstGeom prst="rect">
            <a:avLst/>
          </a:prstGeom>
        </p:spPr>
      </p:pic>
      <p:pic>
        <p:nvPicPr>
          <p:cNvPr id="9" name="Picture Placeholder 8" descr="A person looking at a screen&#10;&#10;Description automatically generated">
            <a:extLst>
              <a:ext uri="{FF2B5EF4-FFF2-40B4-BE49-F238E27FC236}">
                <a16:creationId xmlns:a16="http://schemas.microsoft.com/office/drawing/2014/main" id="{1D3605B3-3895-4490-B04A-D334ED784C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23509"/>
          <a:stretch/>
        </p:blipFill>
        <p:spPr>
          <a:xfrm>
            <a:off x="6190047" y="0"/>
            <a:ext cx="6001953" cy="6858000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21927F-F106-4560-8FCE-D268995EF4A4}"/>
              </a:ext>
            </a:extLst>
          </p:cNvPr>
          <p:cNvSpPr/>
          <p:nvPr/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  <a:solidFill>
            <a:srgbClr val="7030A0">
              <a:alpha val="7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72E40-DBD5-421F-9FB6-E7C752B0DD08}"/>
              </a:ext>
            </a:extLst>
          </p:cNvPr>
          <p:cNvSpPr txBox="1"/>
          <p:nvPr/>
        </p:nvSpPr>
        <p:spPr>
          <a:xfrm>
            <a:off x="1521437" y="4960633"/>
            <a:ext cx="465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840" dirty="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59852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42BEBE2-5D20-4576-B365-F907AACD9283}"/>
              </a:ext>
            </a:extLst>
          </p:cNvPr>
          <p:cNvSpPr txBox="1"/>
          <p:nvPr/>
        </p:nvSpPr>
        <p:spPr>
          <a:xfrm>
            <a:off x="5648838" y="2499016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Richard Fagan, MD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4364-D319-4F08-8379-B202B4E4F366}"/>
              </a:ext>
            </a:extLst>
          </p:cNvPr>
          <p:cNvSpPr txBox="1"/>
          <p:nvPr/>
        </p:nvSpPr>
        <p:spPr>
          <a:xfrm>
            <a:off x="5648838" y="3145347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Baylor College of Medicine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22D5F6-6DB6-4CE1-9E10-E701C1621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5807080"/>
            <a:ext cx="1918299" cy="1050920"/>
          </a:xfrm>
          <a:prstGeom prst="rect">
            <a:avLst/>
          </a:prstGeom>
        </p:spPr>
      </p:pic>
      <p:pic>
        <p:nvPicPr>
          <p:cNvPr id="10" name="Picture Placeholder 9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988DE010-D753-6D47-97B1-A33143DF25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5" t="7756" r="1645" b="21552"/>
          <a:stretch/>
        </p:blipFill>
        <p:spPr>
          <a:xfrm>
            <a:off x="1361360" y="1698209"/>
            <a:ext cx="2926080" cy="2896343"/>
          </a:xfr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213CB87-9221-254A-98AE-67C5533399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7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06"/>
    </mc:Choice>
    <mc:Fallback>
      <p:transition spd="slow" advTm="14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D59CE-4091-4834-94EA-ACFBF5A950CD}"/>
              </a:ext>
            </a:extLst>
          </p:cNvPr>
          <p:cNvSpPr txBox="1"/>
          <p:nvPr/>
        </p:nvSpPr>
        <p:spPr>
          <a:xfrm>
            <a:off x="2341007" y="1907649"/>
            <a:ext cx="5839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ea typeface="Roboto" panose="02000000000000000000" pitchFamily="2" charset="0"/>
              </a:rPr>
              <a:t>GI Imaging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FE22-4972-4B4B-A2EC-49A3BAB2C70E}"/>
              </a:ext>
            </a:extLst>
          </p:cNvPr>
          <p:cNvSpPr txBox="1"/>
          <p:nvPr/>
        </p:nvSpPr>
        <p:spPr>
          <a:xfrm>
            <a:off x="2341007" y="1261318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+mj-lt"/>
                <a:ea typeface="Roboto" panose="02000000000000000000" pitchFamily="2" charset="0"/>
              </a:rPr>
              <a:t>WHAT’S NEW IN: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54A277-740E-462B-AE24-9B6053AC4B4E}"/>
              </a:ext>
            </a:extLst>
          </p:cNvPr>
          <p:cNvCxnSpPr/>
          <p:nvPr/>
        </p:nvCxnSpPr>
        <p:spPr>
          <a:xfrm>
            <a:off x="2462929" y="2880574"/>
            <a:ext cx="3108960" cy="0"/>
          </a:xfrm>
          <a:prstGeom prst="line">
            <a:avLst/>
          </a:prstGeom>
          <a:ln w="41275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5C7EF-623D-4098-8BDE-3563942D4224}"/>
              </a:ext>
            </a:extLst>
          </p:cNvPr>
          <p:cNvSpPr txBox="1"/>
          <p:nvPr/>
        </p:nvSpPr>
        <p:spPr>
          <a:xfrm>
            <a:off x="2341007" y="3376469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Reviewed By: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F7D5C-C60E-4927-ACDE-D977390AFB92}"/>
              </a:ext>
            </a:extLst>
          </p:cNvPr>
          <p:cNvSpPr txBox="1"/>
          <p:nvPr/>
        </p:nvSpPr>
        <p:spPr>
          <a:xfrm>
            <a:off x="2341006" y="3806757"/>
            <a:ext cx="5839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Senior editor 1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Senior editor 2</a:t>
            </a:r>
          </a:p>
          <a:p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etc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D340DF-1517-4BE9-A8F0-8C84F41AB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7080"/>
            <a:ext cx="1918299" cy="105092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41E7FE7-4BA3-4B78-A9D6-AA6072F3D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32" y="4286250"/>
            <a:ext cx="3053468" cy="257175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5236977-FC72-48B6-8B2F-FE2750F5C6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97577" cy="1261318"/>
          </a:xfrm>
          <a:prstGeom prst="rect">
            <a:avLst/>
          </a:prstGeom>
          <a:noFill/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6E0D680-C95F-034F-9450-899F9C8A3A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4"/>
    </mc:Choice>
    <mc:Fallback>
      <p:transition spd="slow" advTm="10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7E7CA-2811-4B9B-935A-5FFB46F0A1DD}"/>
              </a:ext>
            </a:extLst>
          </p:cNvPr>
          <p:cNvSpPr txBox="1"/>
          <p:nvPr/>
        </p:nvSpPr>
        <p:spPr>
          <a:xfrm>
            <a:off x="901338" y="469071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Correlation of gastrointestinal perforation location and amount of free air and ascites on CT imaging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901337" y="2160804"/>
            <a:ext cx="10967201" cy="3682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Aim to localize GI perforation using volume of free air and ascites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Significantly more ascites seen with upper GI perforation, avg of 333 mL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Significantly more free air seen in stomach, descending &amp; sigmoid colon perforation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2 step algorithm using free air and ascites volume to indicate likely site of perforation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4D695-A31A-4A77-BCB0-A6C35173A2DA}"/>
              </a:ext>
            </a:extLst>
          </p:cNvPr>
          <p:cNvSpPr txBox="1"/>
          <p:nvPr/>
        </p:nvSpPr>
        <p:spPr>
          <a:xfrm>
            <a:off x="901338" y="1545770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Drakopoulos</a:t>
            </a:r>
            <a:r>
              <a:rPr lang="en-US" dirty="0"/>
              <a:t> D, </a:t>
            </a:r>
            <a:r>
              <a:rPr lang="en-US" dirty="0" err="1"/>
              <a:t>Arcon</a:t>
            </a:r>
            <a:r>
              <a:rPr lang="en-US" dirty="0"/>
              <a:t> J, Freitag P, El-Ashmawy M, Lourens S, </a:t>
            </a:r>
            <a:r>
              <a:rPr lang="en-US" dirty="0" err="1"/>
              <a:t>Beldi</a:t>
            </a:r>
            <a:r>
              <a:rPr lang="en-US" dirty="0"/>
              <a:t> G, </a:t>
            </a:r>
            <a:r>
              <a:rPr lang="en-US" dirty="0" err="1"/>
              <a:t>Obmann</a:t>
            </a:r>
            <a:r>
              <a:rPr lang="en-US" dirty="0"/>
              <a:t> VC, Ebner L, Huber AT, </a:t>
            </a:r>
            <a:r>
              <a:rPr lang="en-US" dirty="0" err="1"/>
              <a:t>Christe</a:t>
            </a:r>
            <a:r>
              <a:rPr lang="en-US" dirty="0"/>
              <a:t> A. Abdominal Radiology 2021 46:4536-4547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E794CB-C5CA-467F-876F-B1E770957056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2151894-C094-BC4D-B408-97317D9FDE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20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774"/>
    </mc:Choice>
    <mc:Fallback>
      <p:transition spd="slow" advTm="89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C7F139-1C3F-4C01-896D-4CD7A626874E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The CT scout view: complementary value added to abdominal CT interpretation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1D73D-7837-40D1-8AF8-67A348526A78}"/>
              </a:ext>
            </a:extLst>
          </p:cNvPr>
          <p:cNvSpPr txBox="1"/>
          <p:nvPr/>
        </p:nvSpPr>
        <p:spPr>
          <a:xfrm>
            <a:off x="901338" y="2160804"/>
            <a:ext cx="10058400" cy="3682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Scout views include areas not included on full CT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Medicolegal standard is to review all images submitted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Authors found up to 2% of scouts have findings not included in the CT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Scouts may have reduced artifact compared to CT for some findings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6D078-3981-4B4A-B73C-76CFBDCFAB5C}"/>
              </a:ext>
            </a:extLst>
          </p:cNvPr>
          <p:cNvSpPr txBox="1"/>
          <p:nvPr/>
        </p:nvSpPr>
        <p:spPr>
          <a:xfrm>
            <a:off x="901338" y="1545770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Lee MH, </a:t>
            </a:r>
            <a:r>
              <a:rPr lang="en-US" dirty="0" err="1"/>
              <a:t>Luber</a:t>
            </a:r>
            <a:r>
              <a:rPr lang="en-US" dirty="0"/>
              <a:t> MG, </a:t>
            </a:r>
            <a:r>
              <a:rPr lang="en-US" dirty="0" err="1"/>
              <a:t>Mellnick</a:t>
            </a:r>
            <a:r>
              <a:rPr lang="en-US" dirty="0"/>
              <a:t> VM, </a:t>
            </a:r>
            <a:r>
              <a:rPr lang="en-US" dirty="0" err="1"/>
              <a:t>Menias</a:t>
            </a:r>
            <a:r>
              <a:rPr lang="en-US" dirty="0"/>
              <a:t> CO, Bhalla S, </a:t>
            </a:r>
            <a:r>
              <a:rPr lang="en-US" dirty="0" err="1"/>
              <a:t>Pickhardt</a:t>
            </a:r>
            <a:r>
              <a:rPr lang="en-US" dirty="0"/>
              <a:t> PJ. Abdominal Radiology 2021. 46:5021-5036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79858B-7159-4787-9607-77E846338640}"/>
              </a:ext>
            </a:extLst>
          </p:cNvPr>
          <p:cNvCxnSpPr/>
          <p:nvPr/>
        </p:nvCxnSpPr>
        <p:spPr>
          <a:xfrm>
            <a:off x="901338" y="143188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2ABFF7B-A7A0-7C4C-989A-893F15E742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38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624"/>
    </mc:Choice>
    <mc:Fallback>
      <p:transition spd="slow" advTm="766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Diagnostic utility of computed tomography in patients presenting to the emergency department with unintended weight loss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24092-F8AF-4B95-A01B-F6729F33B7D6}"/>
              </a:ext>
            </a:extLst>
          </p:cNvPr>
          <p:cNvSpPr txBox="1"/>
          <p:nvPr/>
        </p:nvSpPr>
        <p:spPr>
          <a:xfrm>
            <a:off x="901338" y="2160804"/>
            <a:ext cx="10058400" cy="3682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Patients with at least 5% body weight unintentionally lost over 6 months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Non-malignant GI condition in 31%, most commonly chronic pancreatitis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Malignancy in 23%, most common primaries: lung, colon, pancreas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Cause for weight loss identified in 48% of patients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901338" y="154577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Rao S, </a:t>
            </a:r>
            <a:r>
              <a:rPr lang="en-US" dirty="0" err="1"/>
              <a:t>Kikano</a:t>
            </a:r>
            <a:r>
              <a:rPr lang="en-US" dirty="0"/>
              <a:t> EG, Smith DA, </a:t>
            </a:r>
            <a:r>
              <a:rPr lang="en-US" dirty="0" err="1"/>
              <a:t>Tirumani</a:t>
            </a:r>
            <a:r>
              <a:rPr lang="en-US" dirty="0"/>
              <a:t> SH, Ramaiya NH. Emergency Radiology (2021) 28: 771-779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901338" y="143188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C2B88CF-FA3A-E743-B5EB-5EC9415594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39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493"/>
    </mc:Choice>
    <mc:Fallback>
      <p:transition spd="slow" advTm="754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E7794-767E-41DB-8CEC-7BBEF433C34D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CT for lymph node staging of Colon cancer: not only size but also location and number of lymph node count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BF969-8D93-46AD-9F0D-A8D0C8C913B2}"/>
              </a:ext>
            </a:extLst>
          </p:cNvPr>
          <p:cNvSpPr txBox="1"/>
          <p:nvPr/>
        </p:nvSpPr>
        <p:spPr>
          <a:xfrm>
            <a:off x="901338" y="2160804"/>
            <a:ext cx="10058400" cy="3682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Currently no accurate radiological criteria for lymph node status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Largest short diameter (&gt;7.95 mm), internal heterogeneity most significant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Total # of nodes, # in peritumoral area, # along mesenteric vessels significant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No significant association between short/long axis ratio of &gt;0.8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92BB9-675B-4AF9-9751-7C0972077112}"/>
              </a:ext>
            </a:extLst>
          </p:cNvPr>
          <p:cNvSpPr txBox="1"/>
          <p:nvPr/>
        </p:nvSpPr>
        <p:spPr>
          <a:xfrm>
            <a:off x="901338" y="1545770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Hong EK, </a:t>
            </a:r>
            <a:r>
              <a:rPr lang="en-US" dirty="0" err="1"/>
              <a:t>Landolfi</a:t>
            </a:r>
            <a:r>
              <a:rPr lang="en-US" dirty="0"/>
              <a:t> F, Castagnoli F, Park SJ, Boot J, Van den Berg J, Lee JM, Beets-Tan R. Abdominal Radiology (2021) 46:4096-4105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C451D-96E6-4CF3-8F34-00D3CE5EED0A}"/>
              </a:ext>
            </a:extLst>
          </p:cNvPr>
          <p:cNvCxnSpPr/>
          <p:nvPr/>
        </p:nvCxnSpPr>
        <p:spPr>
          <a:xfrm>
            <a:off x="901338" y="143188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10E1629-C662-5E42-BDBE-BA8983827A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79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909"/>
    </mc:Choice>
    <mc:Fallback>
      <p:transition spd="slow" advTm="879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Approach to Cystic Lesions in the Abdomen and Pelvis, with Radiologic-Pathologic Correlation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BFAD80-8563-4E77-827E-B19C94817B5D}"/>
              </a:ext>
            </a:extLst>
          </p:cNvPr>
          <p:cNvSpPr txBox="1"/>
          <p:nvPr/>
        </p:nvSpPr>
        <p:spPr>
          <a:xfrm>
            <a:off x="901338" y="2160804"/>
            <a:ext cx="10058400" cy="4420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Highlights imaging characteristics of cystic lesions of GI tract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Cyst contents,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locularity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, wall thickness, internal complexity and enhancement most important features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Discusses utility and shortcomings of each imaging modality in cyst diagnosis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Common mimics and management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54577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Yacoub JH, Clark JA, Paal EE, Manning MA. </a:t>
            </a:r>
            <a:r>
              <a:rPr lang="en-US" dirty="0" err="1"/>
              <a:t>Radiographics</a:t>
            </a:r>
            <a:r>
              <a:rPr lang="en-US" dirty="0"/>
              <a:t> 2021; 41: 1368-1386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770709" y="143188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D5E4ADA-5A2F-8742-83F2-EAE450AD52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4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413"/>
    </mc:Choice>
    <mc:Fallback>
      <p:transition spd="slow" advTm="694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497C9A-467E-49DC-A9AE-DF60CA607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927" y="1731305"/>
            <a:ext cx="4082598" cy="2725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43FF5-3D24-4E9E-A7E0-57A8CAB5AD7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20320" y="2308016"/>
            <a:ext cx="302051" cy="302051"/>
          </a:xfrm>
          <a:prstGeom prst="rect">
            <a:avLst/>
          </a:prstGeom>
        </p:spPr>
      </p:pic>
      <p:pic>
        <p:nvPicPr>
          <p:cNvPr id="16" name="Picture 15" descr="A picture containing ax, tool&#10;&#10;Description automatically generated">
            <a:extLst>
              <a:ext uri="{FF2B5EF4-FFF2-40B4-BE49-F238E27FC236}">
                <a16:creationId xmlns:a16="http://schemas.microsoft.com/office/drawing/2014/main" id="{A1D48BDB-3657-4760-9289-BA9A7ECB2C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785021" y="3292094"/>
            <a:ext cx="329095" cy="267664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20CA0C-9D71-41C1-9846-88E6891209F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820319" y="4154394"/>
            <a:ext cx="302045" cy="302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DDC7D-A02E-4AA6-BD49-A9AC5FFC932B}"/>
              </a:ext>
            </a:extLst>
          </p:cNvPr>
          <p:cNvSpPr txBox="1"/>
          <p:nvPr/>
        </p:nvSpPr>
        <p:spPr>
          <a:xfrm>
            <a:off x="9255510" y="2308016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D5DDA5-F880-481C-A8C0-B8BC1F415503}"/>
              </a:ext>
            </a:extLst>
          </p:cNvPr>
          <p:cNvSpPr txBox="1"/>
          <p:nvPr/>
        </p:nvSpPr>
        <p:spPr>
          <a:xfrm>
            <a:off x="9255510" y="3231662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F7CBA4-40BA-46B0-B804-9CF725D7751A}"/>
              </a:ext>
            </a:extLst>
          </p:cNvPr>
          <p:cNvSpPr txBox="1"/>
          <p:nvPr/>
        </p:nvSpPr>
        <p:spPr>
          <a:xfrm>
            <a:off x="9255510" y="4117885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06E58-9BC5-43A8-9EF1-84D9CCE4CFA6}"/>
              </a:ext>
            </a:extLst>
          </p:cNvPr>
          <p:cNvSpPr txBox="1"/>
          <p:nvPr/>
        </p:nvSpPr>
        <p:spPr>
          <a:xfrm>
            <a:off x="2780927" y="4725501"/>
            <a:ext cx="465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840" dirty="0">
                <a:solidFill>
                  <a:srgbClr val="7030A0"/>
                </a:solidFill>
              </a:rPr>
              <a:t>www.acoredu.com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A31E62B-6CDE-F644-86A9-8BF48C464E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66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88"/>
    </mc:Choice>
    <mc:Fallback>
      <p:transition spd="slow" advTm="141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475</Words>
  <Application>Microsoft Macintosh PowerPoint</Application>
  <PresentationFormat>Widescreen</PresentationFormat>
  <Paragraphs>43</Paragraphs>
  <Slides>9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Attia, Serag Eldin</dc:creator>
  <cp:lastModifiedBy>Fagan, Richard</cp:lastModifiedBy>
  <cp:revision>17</cp:revision>
  <dcterms:created xsi:type="dcterms:W3CDTF">2020-06-27T06:53:41Z</dcterms:created>
  <dcterms:modified xsi:type="dcterms:W3CDTF">2021-11-21T19:03:01Z</dcterms:modified>
</cp:coreProperties>
</file>