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5" r:id="rId5"/>
    <p:sldId id="261" r:id="rId6"/>
    <p:sldId id="266" r:id="rId7"/>
    <p:sldId id="267" r:id="rId8"/>
    <p:sldId id="328" r:id="rId9"/>
    <p:sldId id="329" r:id="rId10"/>
    <p:sldId id="330" r:id="rId11"/>
    <p:sldId id="331" r:id="rId12"/>
    <p:sldId id="32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2" y="3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1081789-2778-42A8-94AA-A350017D8F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76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6C70189B-2533-4F1B-AF48-30B519639BF1}"/>
              </a:ext>
            </a:extLst>
          </p:cNvPr>
          <p:cNvSpPr/>
          <p:nvPr userDrawn="1"/>
        </p:nvSpPr>
        <p:spPr>
          <a:xfrm>
            <a:off x="1254677" y="1568792"/>
            <a:ext cx="3185484" cy="3153110"/>
          </a:xfrm>
          <a:prstGeom prst="ellipse">
            <a:avLst/>
          </a:prstGeom>
          <a:noFill/>
          <a:ln w="666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C93545-EC39-42C4-8BEE-E397285B03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85423" y="1698209"/>
            <a:ext cx="2923992" cy="2894276"/>
          </a:xfrm>
          <a:custGeom>
            <a:avLst/>
            <a:gdLst>
              <a:gd name="connsiteX0" fmla="*/ 1606732 w 3213464"/>
              <a:gd name="connsiteY0" fmla="*/ 0 h 3180806"/>
              <a:gd name="connsiteX1" fmla="*/ 3213464 w 3213464"/>
              <a:gd name="connsiteY1" fmla="*/ 1590403 h 3180806"/>
              <a:gd name="connsiteX2" fmla="*/ 1606732 w 3213464"/>
              <a:gd name="connsiteY2" fmla="*/ 3180806 h 3180806"/>
              <a:gd name="connsiteX3" fmla="*/ 0 w 3213464"/>
              <a:gd name="connsiteY3" fmla="*/ 1590403 h 3180806"/>
              <a:gd name="connsiteX4" fmla="*/ 1606732 w 3213464"/>
              <a:gd name="connsiteY4" fmla="*/ 0 h 318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3464" h="3180806">
                <a:moveTo>
                  <a:pt x="1606732" y="0"/>
                </a:moveTo>
                <a:cubicBezTo>
                  <a:pt x="2494106" y="0"/>
                  <a:pt x="3213464" y="712048"/>
                  <a:pt x="3213464" y="1590403"/>
                </a:cubicBezTo>
                <a:cubicBezTo>
                  <a:pt x="3213464" y="2468758"/>
                  <a:pt x="2494106" y="3180806"/>
                  <a:pt x="1606732" y="3180806"/>
                </a:cubicBezTo>
                <a:cubicBezTo>
                  <a:pt x="719358" y="3180806"/>
                  <a:pt x="0" y="2468758"/>
                  <a:pt x="0" y="1590403"/>
                </a:cubicBezTo>
                <a:cubicBezTo>
                  <a:pt x="0" y="712048"/>
                  <a:pt x="719358" y="0"/>
                  <a:pt x="16067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5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43DE2-EDC1-4D29-B2A9-0D0F3D9E5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E1AB7-608E-4159-87E9-7C96B96B6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57447-9E77-4F78-8C2E-340B3078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8C652-D83F-4C47-A8F1-2B7BD1435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0793-D3C8-4F62-92FA-1B500F433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73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F39AB-76D1-4683-BB64-3C2662298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2CC3C-F817-4E12-A65E-BE4D09B71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DE05E-E143-43D0-AFE5-2D77DA20C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5D474-DBD0-4C14-A408-B87675C10C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8F4450-191F-4F8B-AF01-CEFFE4F8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7DFC6-E39A-4F4A-90D7-F887FD61D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7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38F8A-205D-459A-9820-DA1FA3621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F1BB9-E584-4A79-9A9A-7DA15AE16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A7FAE0-CEEF-4E14-83C4-F3B324001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D97EA-4FC1-4B81-AD02-6AEBDED23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C3C7DE-846C-4373-A2AF-AB81C4AA67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E5BFEE-E1A5-40E0-AAE2-FF8A11B2FB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87E5B3-43C9-45AF-BEB3-233380AC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DBA305-DAB4-4FE9-9538-097422B7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9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4A64-D1BE-4631-85E8-E10DEBA4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C2E1-C465-4477-99B7-0B927E9F2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2D37C-84AF-459D-9802-9D759BB4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86993-D3BD-4211-8B88-DA8A4B495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8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DD0949D0-A0E5-41D4-85DF-30B2C57F21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754898"/>
            <a:ext cx="2013549" cy="110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6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1204-517A-4E9A-9072-56553BB1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FB255-95EF-4D28-91BF-D86081CE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BCB28-9E44-4878-A3EC-B06F6AE54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B65CE-A6D7-410E-9505-BE5B75E3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84794-4D2C-4896-AC91-7DA54B76A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E862C-FD0A-40D7-9B0B-645A9696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0795-E559-463D-AC1D-C067DFCA4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AB4550-8E6D-4B71-A898-6BBE39DF36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FAB01-4952-4D08-B5B4-FB863944F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79852-0669-4F72-95DE-9E9AE216E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05B03-BB40-4BE6-84A8-86ECEC911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31570-AF42-49B3-B40F-337D9FF3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5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9B99-AF31-4C7D-A761-642DF3DB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638963-93B6-4271-AF69-9FE806485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01889-B195-4B38-89FF-4D0FA9E4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071D1-A244-41E2-8E66-F4ACC3130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81663-3B41-4403-B282-DF0338D66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7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03DEB-3F12-4320-9760-CD91B9B2C5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E694-D9EB-4D69-92E9-191BCAFAB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25E9C-43A4-49BC-80F2-5E36582F6E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4AFAB-F610-4BD7-BA45-2D096CDAD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AF4C4-D561-4121-A1A0-BD202576C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3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98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429431-2376-43E5-8C45-FEE9391E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F3B7E-291D-4B85-83E9-BFF212EA2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46B9-CB34-451F-8B2A-54A7A8FA3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9E9D5-B980-4F90-BD19-E2ED0CA3D494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512D5-6477-456F-BFEE-73A0D9E2A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238D-42F8-4157-9296-416D5AE03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8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Twitter" TargetMode="External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hyperlink" Target="https://commons.wikimedia.org/wiki/File:Facebook_Logo_(2019).png" TargetMode="External"/><Relationship Id="rId11" Type="http://schemas.openxmlformats.org/officeDocument/2006/relationships/image" Target="../media/image6.png"/><Relationship Id="rId5" Type="http://schemas.openxmlformats.org/officeDocument/2006/relationships/image" Target="../media/image9.png"/><Relationship Id="rId10" Type="http://schemas.openxmlformats.org/officeDocument/2006/relationships/hyperlink" Target="http://mediacause.org/if-you-were-a-social-platform-what-would-you-be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6F5184-EC8A-46A1-AC0D-14F657A71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51" y="1635757"/>
            <a:ext cx="6546600" cy="3586486"/>
          </a:xfrm>
          <a:prstGeom prst="rect">
            <a:avLst/>
          </a:prstGeom>
        </p:spPr>
      </p:pic>
      <p:pic>
        <p:nvPicPr>
          <p:cNvPr id="9" name="Picture Placeholder 8" descr="A person looking at a screen&#10;&#10;Description automatically generated">
            <a:extLst>
              <a:ext uri="{FF2B5EF4-FFF2-40B4-BE49-F238E27FC236}">
                <a16:creationId xmlns:a16="http://schemas.microsoft.com/office/drawing/2014/main" id="{1D3605B3-3895-4490-B04A-D334ED784C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9" r="23509"/>
          <a:stretch/>
        </p:blipFill>
        <p:spPr>
          <a:xfrm>
            <a:off x="6190047" y="0"/>
            <a:ext cx="6001953" cy="6858000"/>
          </a:xfr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B21927F-F106-4560-8FCE-D268995EF4A4}"/>
              </a:ext>
            </a:extLst>
          </p:cNvPr>
          <p:cNvSpPr/>
          <p:nvPr/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  <a:solidFill>
            <a:srgbClr val="7030A0">
              <a:alpha val="7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F72E40-DBD5-421F-9FB6-E7C752B0DD08}"/>
              </a:ext>
            </a:extLst>
          </p:cNvPr>
          <p:cNvSpPr txBox="1"/>
          <p:nvPr/>
        </p:nvSpPr>
        <p:spPr>
          <a:xfrm>
            <a:off x="1521437" y="4960633"/>
            <a:ext cx="4658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840" dirty="0">
                <a:solidFill>
                  <a:srgbClr val="7030A0"/>
                </a:solidFill>
              </a:rPr>
              <a:t>www.acoredu.com</a:t>
            </a:r>
          </a:p>
        </p:txBody>
      </p:sp>
    </p:spTree>
    <p:extLst>
      <p:ext uri="{BB962C8B-B14F-4D97-AF65-F5344CB8AC3E}">
        <p14:creationId xmlns:p14="http://schemas.microsoft.com/office/powerpoint/2010/main" val="59852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42BEBE2-5D20-4576-B365-F907AACD9283}"/>
              </a:ext>
            </a:extLst>
          </p:cNvPr>
          <p:cNvSpPr txBox="1"/>
          <p:nvPr/>
        </p:nvSpPr>
        <p:spPr>
          <a:xfrm>
            <a:off x="5648838" y="2499016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Mindy Wang, MD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F14364-D319-4F08-8379-B202B4E4F366}"/>
              </a:ext>
            </a:extLst>
          </p:cNvPr>
          <p:cNvSpPr txBox="1"/>
          <p:nvPr/>
        </p:nvSpPr>
        <p:spPr>
          <a:xfrm>
            <a:off x="5648838" y="3145347"/>
            <a:ext cx="583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University of Texas at Houston</a:t>
            </a: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A22D5F6-6DB6-4CE1-9E10-E701C1621B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0" y="5807080"/>
            <a:ext cx="1918299" cy="1050920"/>
          </a:xfrm>
          <a:prstGeom prst="rect">
            <a:avLst/>
          </a:prstGeom>
        </p:spPr>
      </p:pic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" b="516"/>
          <a:stretch>
            <a:fillRect/>
          </a:stretch>
        </p:blipFill>
        <p:spPr/>
      </p:pic>
      <p:pic>
        <p:nvPicPr>
          <p:cNvPr id="5" name="Slide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5275" y="5915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7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7D59CE-4091-4834-94EA-ACFBF5A950CD}"/>
              </a:ext>
            </a:extLst>
          </p:cNvPr>
          <p:cNvSpPr txBox="1"/>
          <p:nvPr/>
        </p:nvSpPr>
        <p:spPr>
          <a:xfrm>
            <a:off x="2341007" y="1907649"/>
            <a:ext cx="5839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ea typeface="Roboto" panose="02000000000000000000" pitchFamily="2" charset="0"/>
              </a:rPr>
              <a:t>Ultrasound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AFE22-4972-4B4B-A2EC-49A3BAB2C70E}"/>
              </a:ext>
            </a:extLst>
          </p:cNvPr>
          <p:cNvSpPr txBox="1"/>
          <p:nvPr/>
        </p:nvSpPr>
        <p:spPr>
          <a:xfrm>
            <a:off x="2341007" y="1261318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+mj-lt"/>
                <a:ea typeface="Roboto" panose="02000000000000000000" pitchFamily="2" charset="0"/>
              </a:rPr>
              <a:t>WHAT’S NEW IN: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54A277-740E-462B-AE24-9B6053AC4B4E}"/>
              </a:ext>
            </a:extLst>
          </p:cNvPr>
          <p:cNvCxnSpPr/>
          <p:nvPr/>
        </p:nvCxnSpPr>
        <p:spPr>
          <a:xfrm>
            <a:off x="2462929" y="2880574"/>
            <a:ext cx="3108960" cy="0"/>
          </a:xfrm>
          <a:prstGeom prst="line">
            <a:avLst/>
          </a:prstGeom>
          <a:ln w="41275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E5C7EF-623D-4098-8BDE-3563942D4224}"/>
              </a:ext>
            </a:extLst>
          </p:cNvPr>
          <p:cNvSpPr txBox="1"/>
          <p:nvPr/>
        </p:nvSpPr>
        <p:spPr>
          <a:xfrm>
            <a:off x="2341007" y="3376469"/>
            <a:ext cx="583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Reviewed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by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F7D5C-C60E-4927-ACDE-D977390AFB92}"/>
              </a:ext>
            </a:extLst>
          </p:cNvPr>
          <p:cNvSpPr txBox="1"/>
          <p:nvPr/>
        </p:nvSpPr>
        <p:spPr>
          <a:xfrm>
            <a:off x="2341006" y="3806757"/>
            <a:ext cx="58390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Aya Kamaya, MD</a:t>
            </a: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Eduardo Matta, MD</a:t>
            </a: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David Fetzer, MD</a:t>
            </a: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Shweta Bhatt, MBBS, MD</a:t>
            </a: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D340DF-1517-4BE9-A8F0-8C84F41AB7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7080"/>
            <a:ext cx="1918299" cy="1050920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641E7FE7-4BA3-4B78-A9D6-AA6072F3D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532" y="4286250"/>
            <a:ext cx="3053468" cy="2571750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55236977-FC72-48B6-8B2F-FE2750F5C6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497577" cy="1261318"/>
          </a:xfrm>
          <a:prstGeom prst="rect">
            <a:avLst/>
          </a:prstGeom>
          <a:noFill/>
        </p:spPr>
      </p:pic>
      <p:pic>
        <p:nvPicPr>
          <p:cNvPr id="8" name="Slid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3732" y="60277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C7F139-1C3F-4C01-896D-4CD7A626874E}"/>
              </a:ext>
            </a:extLst>
          </p:cNvPr>
          <p:cNvSpPr txBox="1"/>
          <p:nvPr/>
        </p:nvSpPr>
        <p:spPr>
          <a:xfrm>
            <a:off x="901338" y="286567"/>
            <a:ext cx="106334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Contrast-enhanced Ultrasonography Promotes Differential Diagnosis of Ureteral Neoplasms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E1D73D-7837-40D1-8AF8-67A348526A78}"/>
              </a:ext>
            </a:extLst>
          </p:cNvPr>
          <p:cNvSpPr txBox="1"/>
          <p:nvPr/>
        </p:nvSpPr>
        <p:spPr>
          <a:xfrm>
            <a:off x="901339" y="1836954"/>
            <a:ext cx="106334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Is CEUS a helpful imaging modality in evaluating ureteral urothelial carcinomas (UCC)?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Retrospective study of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39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patients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who underwent US, CEUS, and CT urography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27 ureteral malignancies confirmed on pathology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CEUS features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Malignancy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hyperenhancement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, larger width,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hyperenhanced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ureteric wall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enign tumors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iso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hypoenhanced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, narrower,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iso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hypoenhanced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ureteric wall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86D078-3981-4B4A-B73C-76CFBDCFAB5C}"/>
              </a:ext>
            </a:extLst>
          </p:cNvPr>
          <p:cNvSpPr txBox="1"/>
          <p:nvPr/>
        </p:nvSpPr>
        <p:spPr>
          <a:xfrm>
            <a:off x="901338" y="1383845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Yun Bai, Jun Lin, An Chen, Min Bai, </a:t>
            </a:r>
            <a:r>
              <a:rPr lang="en-US" dirty="0" err="1" smtClean="0"/>
              <a:t>Chunxiao</a:t>
            </a:r>
            <a:r>
              <a:rPr lang="en-US" dirty="0" smtClean="0"/>
              <a:t> Li, </a:t>
            </a:r>
            <a:r>
              <a:rPr lang="en-US" dirty="0" err="1" smtClean="0"/>
              <a:t>Yingyu</a:t>
            </a:r>
            <a:r>
              <a:rPr lang="en-US" dirty="0" smtClean="0"/>
              <a:t> </a:t>
            </a:r>
            <a:r>
              <a:rPr lang="en-US" dirty="0" err="1" smtClean="0"/>
              <a:t>Cai</a:t>
            </a:r>
            <a:r>
              <a:rPr lang="en-US" dirty="0" smtClean="0"/>
              <a:t>, </a:t>
            </a:r>
            <a:r>
              <a:rPr lang="en-US" dirty="0" err="1" smtClean="0"/>
              <a:t>Jie</a:t>
            </a:r>
            <a:r>
              <a:rPr lang="en-US" dirty="0" smtClean="0"/>
              <a:t> Yu, </a:t>
            </a:r>
            <a:r>
              <a:rPr lang="en-US" dirty="0" err="1" smtClean="0"/>
              <a:t>Wenjie</a:t>
            </a:r>
            <a:r>
              <a:rPr lang="en-US" dirty="0" smtClean="0"/>
              <a:t> Hu, </a:t>
            </a:r>
            <a:r>
              <a:rPr lang="en-US" dirty="0" err="1" smtClean="0"/>
              <a:t>Lianfang</a:t>
            </a:r>
            <a:r>
              <a:rPr lang="en-US" dirty="0" smtClean="0"/>
              <a:t> Du, Fan Li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79858B-7159-4787-9607-77E846338640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728577"/>
              </p:ext>
            </p:extLst>
          </p:nvPr>
        </p:nvGraphicFramePr>
        <p:xfrm>
          <a:off x="2420576" y="5337942"/>
          <a:ext cx="7019924" cy="11887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928840">
                  <a:extLst>
                    <a:ext uri="{9D8B030D-6E8A-4147-A177-3AD203B41FA5}">
                      <a16:colId xmlns:a16="http://schemas.microsoft.com/office/drawing/2014/main" val="785419650"/>
                    </a:ext>
                  </a:extLst>
                </a:gridCol>
                <a:gridCol w="2545542">
                  <a:extLst>
                    <a:ext uri="{9D8B030D-6E8A-4147-A177-3AD203B41FA5}">
                      <a16:colId xmlns:a16="http://schemas.microsoft.com/office/drawing/2014/main" val="2116313726"/>
                    </a:ext>
                  </a:extLst>
                </a:gridCol>
                <a:gridCol w="2545542">
                  <a:extLst>
                    <a:ext uri="{9D8B030D-6E8A-4147-A177-3AD203B41FA5}">
                      <a16:colId xmlns:a16="http://schemas.microsoft.com/office/drawing/2014/main" val="3457556103"/>
                    </a:ext>
                  </a:extLst>
                </a:gridCol>
              </a:tblGrid>
              <a:tr h="321111">
                <a:tc>
                  <a:txBody>
                    <a:bodyPr/>
                    <a:lstStyle/>
                    <a:p>
                      <a:pPr algn="l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Sensitivity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Specificity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337828"/>
                  </a:ext>
                </a:extLst>
              </a:tr>
              <a:tr h="272519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B-ultrasound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66.67%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41.67%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857351"/>
                  </a:ext>
                </a:extLst>
              </a:tr>
              <a:tr h="272519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CEUS</a:t>
                      </a:r>
                      <a:endParaRPr 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100.00%</a:t>
                      </a:r>
                      <a:endParaRPr 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83.33%</a:t>
                      </a:r>
                      <a:endParaRPr 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725937"/>
                  </a:ext>
                </a:extLst>
              </a:tr>
            </a:tbl>
          </a:graphicData>
        </a:graphic>
      </p:graphicFrame>
      <p:pic>
        <p:nvPicPr>
          <p:cNvPr id="7" name="Slide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738" y="59170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3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6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87E7CA-2811-4B9B-935A-5FFB46F0A1DD}"/>
              </a:ext>
            </a:extLst>
          </p:cNvPr>
          <p:cNvSpPr txBox="1"/>
          <p:nvPr/>
        </p:nvSpPr>
        <p:spPr>
          <a:xfrm>
            <a:off x="901338" y="-86785"/>
            <a:ext cx="106905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Role of Contrast-enhanced Ultrasound in Assessing Indeterminate Renal Lesions and </a:t>
            </a:r>
            <a:r>
              <a:rPr lang="en-US" sz="3000" b="1" dirty="0" err="1" smtClean="0">
                <a:solidFill>
                  <a:srgbClr val="7030A0"/>
                </a:solidFill>
              </a:rPr>
              <a:t>Bosniak</a:t>
            </a:r>
            <a:r>
              <a:rPr lang="en-US" sz="3000" b="1" dirty="0" smtClean="0">
                <a:solidFill>
                  <a:srgbClr val="7030A0"/>
                </a:solidFill>
              </a:rPr>
              <a:t> ≥2F Complex Renal Cysts Found Incidentally on CT or MRI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981F1-A925-4BF2-9A27-97C13BAA794D}"/>
              </a:ext>
            </a:extLst>
          </p:cNvPr>
          <p:cNvSpPr txBox="1"/>
          <p:nvPr/>
        </p:nvSpPr>
        <p:spPr>
          <a:xfrm>
            <a:off x="901338" y="2054342"/>
            <a:ext cx="996668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Can CEUS help reclassify indeterminate lesions (IL) or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Bosniak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2F complex renal cysts (CRC) initially found on CT or MRI?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Retrospective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study of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44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patients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who underwent CEUS to further assess incidentally found renal lesions on prior CT or MRI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CEUS reclassified 24/48 findings, including 12/12 IL and 12/36 CRC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CEUS demonstrated 96% sensitivity and 82.6% specificity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; CT/MRI demonstrated 82.6% sensitivity and 60.9% specificity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F4D695-A31A-4A77-BCB0-A6C35173A2DA}"/>
              </a:ext>
            </a:extLst>
          </p:cNvPr>
          <p:cNvSpPr txBox="1"/>
          <p:nvPr/>
        </p:nvSpPr>
        <p:spPr>
          <a:xfrm>
            <a:off x="901338" y="1383845"/>
            <a:ext cx="1005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Giuseppe Como, Claudio </a:t>
            </a:r>
            <a:r>
              <a:rPr lang="en-US" dirty="0" err="1" smtClean="0"/>
              <a:t>Valotto</a:t>
            </a:r>
            <a:r>
              <a:rPr lang="en-US" dirty="0" smtClean="0"/>
              <a:t>, Francesco </a:t>
            </a:r>
            <a:r>
              <a:rPr lang="en-US" dirty="0" err="1" smtClean="0"/>
              <a:t>Tulipano</a:t>
            </a:r>
            <a:r>
              <a:rPr lang="en-US" dirty="0" smtClean="0"/>
              <a:t> Di Franco, </a:t>
            </a:r>
            <a:r>
              <a:rPr lang="en-US" dirty="0" err="1" smtClean="0"/>
              <a:t>Gianluca</a:t>
            </a:r>
            <a:r>
              <a:rPr lang="en-US" dirty="0" smtClean="0"/>
              <a:t> </a:t>
            </a:r>
            <a:r>
              <a:rPr lang="en-US" dirty="0" err="1" smtClean="0"/>
              <a:t>Giannarini</a:t>
            </a:r>
            <a:r>
              <a:rPr lang="en-US" dirty="0" smtClean="0"/>
              <a:t>, Lorenzo </a:t>
            </a:r>
            <a:r>
              <a:rPr lang="en-US" dirty="0" err="1" smtClean="0"/>
              <a:t>Cereser</a:t>
            </a:r>
            <a:r>
              <a:rPr lang="en-US" dirty="0" smtClean="0"/>
              <a:t>, </a:t>
            </a:r>
            <a:r>
              <a:rPr lang="en-US" dirty="0" err="1" smtClean="0"/>
              <a:t>Rossano</a:t>
            </a:r>
            <a:r>
              <a:rPr lang="en-US" dirty="0" smtClean="0"/>
              <a:t> </a:t>
            </a:r>
            <a:r>
              <a:rPr lang="en-US" dirty="0" err="1" smtClean="0"/>
              <a:t>Girometti</a:t>
            </a:r>
            <a:r>
              <a:rPr lang="en-US" dirty="0" smtClean="0"/>
              <a:t>, Chiara </a:t>
            </a:r>
            <a:r>
              <a:rPr lang="en-US" dirty="0" err="1" smtClean="0"/>
              <a:t>Zuiani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E794CB-C5CA-467F-876F-B1E770957056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lide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738" y="59045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2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6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0F565-DDDE-4D9A-9DA6-BBCF360BE78C}"/>
              </a:ext>
            </a:extLst>
          </p:cNvPr>
          <p:cNvSpPr txBox="1"/>
          <p:nvPr/>
        </p:nvSpPr>
        <p:spPr>
          <a:xfrm>
            <a:off x="901338" y="762292"/>
            <a:ext cx="110620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Cystic Artery Velocity as a Predictor of Acute Cholecystitis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924092-F8AF-4B95-A01B-F6729F33B7D6}"/>
              </a:ext>
            </a:extLst>
          </p:cNvPr>
          <p:cNvSpPr txBox="1"/>
          <p:nvPr/>
        </p:nvSpPr>
        <p:spPr>
          <a:xfrm>
            <a:off x="901338" y="1913154"/>
            <a:ext cx="10058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Can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angle-corrected peak systolic cystic artery velocity (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</a:rPr>
              <a:t>CAv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serve as a predictor for acute cholecystitis?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Retrospective study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of patients who presented to the ED with right upper quadrant pain and underwent cystic artery measurement and definitive treatment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43 patients underwent definitive treatment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30 control patients without clinical suspicion for cholecystitis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</a:rPr>
              <a:t>CAv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 ≥40 cm/sec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is highly associated with acute cholecystitis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2F52C-E6B7-4990-A314-ECCD2CA88E60}"/>
              </a:ext>
            </a:extLst>
          </p:cNvPr>
          <p:cNvSpPr txBox="1"/>
          <p:nvPr/>
        </p:nvSpPr>
        <p:spPr>
          <a:xfrm>
            <a:off x="901338" y="1383845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Marcelina</a:t>
            </a:r>
            <a:r>
              <a:rPr lang="en-US" dirty="0" smtClean="0"/>
              <a:t> G. Perez, Justin R. </a:t>
            </a:r>
            <a:r>
              <a:rPr lang="en-US" dirty="0" err="1" smtClean="0"/>
              <a:t>Tse</a:t>
            </a:r>
            <a:r>
              <a:rPr lang="en-US" dirty="0" smtClean="0"/>
              <a:t>, Kristen N. Bird, Tie Liang, R. Brooke Jeffrey, </a:t>
            </a:r>
            <a:r>
              <a:rPr lang="en-US" dirty="0" err="1" smtClean="0"/>
              <a:t>Aya</a:t>
            </a:r>
            <a:r>
              <a:rPr lang="en-US" dirty="0" smtClean="0"/>
              <a:t> Kamaya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9E1944-FF13-465D-8783-03D4E0BE0316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453996"/>
              </p:ext>
            </p:extLst>
          </p:nvPr>
        </p:nvGraphicFramePr>
        <p:xfrm>
          <a:off x="634638" y="5794056"/>
          <a:ext cx="9509486" cy="874819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514575">
                  <a:extLst>
                    <a:ext uri="{9D8B030D-6E8A-4147-A177-3AD203B41FA5}">
                      <a16:colId xmlns:a16="http://schemas.microsoft.com/office/drawing/2014/main" val="1802099648"/>
                    </a:ext>
                  </a:extLst>
                </a:gridCol>
                <a:gridCol w="2250709">
                  <a:extLst>
                    <a:ext uri="{9D8B030D-6E8A-4147-A177-3AD203B41FA5}">
                      <a16:colId xmlns:a16="http://schemas.microsoft.com/office/drawing/2014/main" val="4221101722"/>
                    </a:ext>
                  </a:extLst>
                </a:gridCol>
                <a:gridCol w="2380915">
                  <a:extLst>
                    <a:ext uri="{9D8B030D-6E8A-4147-A177-3AD203B41FA5}">
                      <a16:colId xmlns:a16="http://schemas.microsoft.com/office/drawing/2014/main" val="1253914667"/>
                    </a:ext>
                  </a:extLst>
                </a:gridCol>
                <a:gridCol w="2363287">
                  <a:extLst>
                    <a:ext uri="{9D8B030D-6E8A-4147-A177-3AD203B41FA5}">
                      <a16:colId xmlns:a16="http://schemas.microsoft.com/office/drawing/2014/main" val="3078714229"/>
                    </a:ext>
                  </a:extLst>
                </a:gridCol>
              </a:tblGrid>
              <a:tr h="478579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Acute</a:t>
                      </a:r>
                      <a:r>
                        <a:rPr lang="en-US" sz="2000" baseline="0" dirty="0" smtClean="0"/>
                        <a:t> cholecystitis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Chronic cholecystitis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Control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169519"/>
                  </a:ext>
                </a:extLst>
              </a:tr>
              <a:tr h="35563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Average </a:t>
                      </a:r>
                      <a:r>
                        <a:rPr lang="en-US" sz="2000" dirty="0" err="1" smtClean="0"/>
                        <a:t>CAv</a:t>
                      </a:r>
                      <a:r>
                        <a:rPr lang="en-US" sz="2000" dirty="0" smtClean="0"/>
                        <a:t> (cm/sec)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50 ± 16</a:t>
                      </a:r>
                      <a:endParaRPr 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28 ± 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22 ± 8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28592"/>
                  </a:ext>
                </a:extLst>
              </a:tr>
            </a:tbl>
          </a:graphicData>
        </a:graphic>
      </p:graphicFrame>
      <p:pic>
        <p:nvPicPr>
          <p:cNvPr id="7" name="Slide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7438" y="2879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3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1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9E7794-767E-41DB-8CEC-7BBEF433C34D}"/>
              </a:ext>
            </a:extLst>
          </p:cNvPr>
          <p:cNvSpPr txBox="1"/>
          <p:nvPr/>
        </p:nvSpPr>
        <p:spPr>
          <a:xfrm>
            <a:off x="901337" y="292072"/>
            <a:ext cx="110049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Ultrasound Liver Imaging Reporting and Data System (US LI-RADS) Visualization Score: A Reliability Analysis on Inter-reader Agreement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092BB9-675B-4AF9-9751-7C0972077112}"/>
              </a:ext>
            </a:extLst>
          </p:cNvPr>
          <p:cNvSpPr txBox="1"/>
          <p:nvPr/>
        </p:nvSpPr>
        <p:spPr>
          <a:xfrm>
            <a:off x="901338" y="1383845"/>
            <a:ext cx="1005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Thodsawit</a:t>
            </a:r>
            <a:r>
              <a:rPr lang="en-US" dirty="0" smtClean="0"/>
              <a:t> </a:t>
            </a:r>
            <a:r>
              <a:rPr lang="en-US" dirty="0" err="1" smtClean="0"/>
              <a:t>Tiyarattanachai</a:t>
            </a:r>
            <a:r>
              <a:rPr lang="en-US" dirty="0" smtClean="0"/>
              <a:t>, Kristen N. Bird, Edward C. Lo, </a:t>
            </a:r>
            <a:r>
              <a:rPr lang="en-US" dirty="0" err="1" smtClean="0"/>
              <a:t>Aladin</a:t>
            </a:r>
            <a:r>
              <a:rPr lang="en-US" dirty="0" smtClean="0"/>
              <a:t> T. Mariano, </a:t>
            </a:r>
            <a:r>
              <a:rPr lang="en-US" dirty="0" err="1" smtClean="0"/>
              <a:t>Amanzo</a:t>
            </a:r>
            <a:r>
              <a:rPr lang="en-US" dirty="0" smtClean="0"/>
              <a:t> A. Ho, Craig W. Ferguson, </a:t>
            </a:r>
            <a:r>
              <a:rPr lang="en-US" dirty="0" err="1" smtClean="0"/>
              <a:t>Ranjit</a:t>
            </a:r>
            <a:r>
              <a:rPr lang="en-US" dirty="0" smtClean="0"/>
              <a:t> S. </a:t>
            </a:r>
            <a:r>
              <a:rPr lang="en-US" dirty="0" err="1" smtClean="0"/>
              <a:t>Chima</a:t>
            </a:r>
            <a:r>
              <a:rPr lang="en-US" dirty="0" smtClean="0"/>
              <a:t>, Terry S. </a:t>
            </a:r>
            <a:r>
              <a:rPr lang="en-US" dirty="0" err="1" smtClean="0"/>
              <a:t>Desser</a:t>
            </a:r>
            <a:r>
              <a:rPr lang="en-US" dirty="0" smtClean="0"/>
              <a:t>, Linda Nayeli Morimoto, </a:t>
            </a:r>
            <a:r>
              <a:rPr lang="en-US" dirty="0" err="1" smtClean="0"/>
              <a:t>Aya</a:t>
            </a:r>
            <a:r>
              <a:rPr lang="en-US" dirty="0" smtClean="0"/>
              <a:t> Kamaya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AC451D-96E6-4CF3-8F34-00D3CE5EED0A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4742356-180F-4760-86C8-FAB881BA722A}"/>
              </a:ext>
            </a:extLst>
          </p:cNvPr>
          <p:cNvSpPr txBox="1"/>
          <p:nvPr/>
        </p:nvSpPr>
        <p:spPr>
          <a:xfrm>
            <a:off x="901338" y="1989354"/>
            <a:ext cx="10058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What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is the inter-reader agreement for US LI-RADS Visualization Score?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Retrospective study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of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90 US HCC screening and surveillance studies with 30 studies in each Visualization category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3768A810-065F-46EA-8FB3-6EA6E59D8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902959"/>
              </p:ext>
            </p:extLst>
          </p:nvPr>
        </p:nvGraphicFramePr>
        <p:xfrm>
          <a:off x="180974" y="3676649"/>
          <a:ext cx="11820526" cy="30784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874299">
                  <a:extLst>
                    <a:ext uri="{9D8B030D-6E8A-4147-A177-3AD203B41FA5}">
                      <a16:colId xmlns:a16="http://schemas.microsoft.com/office/drawing/2014/main" val="421367057"/>
                    </a:ext>
                  </a:extLst>
                </a:gridCol>
                <a:gridCol w="2968826">
                  <a:extLst>
                    <a:ext uri="{9D8B030D-6E8A-4147-A177-3AD203B41FA5}">
                      <a16:colId xmlns:a16="http://schemas.microsoft.com/office/drawing/2014/main" val="825145424"/>
                    </a:ext>
                  </a:extLst>
                </a:gridCol>
                <a:gridCol w="5977401">
                  <a:extLst>
                    <a:ext uri="{9D8B030D-6E8A-4147-A177-3AD203B41FA5}">
                      <a16:colId xmlns:a16="http://schemas.microsoft.com/office/drawing/2014/main" val="538631057"/>
                    </a:ext>
                  </a:extLst>
                </a:gridCol>
              </a:tblGrid>
              <a:tr h="275148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Score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Concept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Examples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750482"/>
                  </a:ext>
                </a:extLst>
              </a:tr>
              <a:tr h="687869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Visualization A. No or minimal limitations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Limitations, if any, are unlikely to meaningfully affect sensitivity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Liver homogeneous or minimally heterogeneous</a:t>
                      </a:r>
                    </a:p>
                    <a:p>
                      <a:pPr algn="l"/>
                      <a:r>
                        <a:rPr lang="en-US" sz="1600" dirty="0" smtClean="0"/>
                        <a:t>Minimal beam attenuation</a:t>
                      </a:r>
                      <a:r>
                        <a:rPr lang="en-US" sz="1600" baseline="0" dirty="0" smtClean="0"/>
                        <a:t> or shadowing</a:t>
                      </a:r>
                    </a:p>
                    <a:p>
                      <a:pPr algn="l"/>
                      <a:r>
                        <a:rPr lang="en-US" sz="1600" baseline="0" dirty="0" smtClean="0"/>
                        <a:t>Liver visualized in near entirety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243900"/>
                  </a:ext>
                </a:extLst>
              </a:tr>
              <a:tr h="687869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Visualization B. Moderate limitations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Limitations may obscure small masses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Liver moderately heterogeneous</a:t>
                      </a:r>
                    </a:p>
                    <a:p>
                      <a:pPr algn="l"/>
                      <a:r>
                        <a:rPr lang="en-US" sz="1600" dirty="0" smtClean="0"/>
                        <a:t>Moderate beam attenuation or shadowing</a:t>
                      </a:r>
                    </a:p>
                    <a:p>
                      <a:pPr algn="l"/>
                      <a:r>
                        <a:rPr lang="en-US" sz="1600" dirty="0" smtClean="0"/>
                        <a:t>Some portions of liver or diaphragm not visualized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835158"/>
                  </a:ext>
                </a:extLst>
              </a:tr>
              <a:tr h="894230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Visualization C. Severe</a:t>
                      </a:r>
                      <a:r>
                        <a:rPr lang="en-US" sz="1600" baseline="0" dirty="0" smtClean="0"/>
                        <a:t> limitations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Limitations significantly</a:t>
                      </a:r>
                      <a:r>
                        <a:rPr lang="en-US" sz="1600" baseline="0" dirty="0" smtClean="0"/>
                        <a:t> lower sensitivity for focal liver lesions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Liver severely heterogeneous</a:t>
                      </a:r>
                    </a:p>
                    <a:p>
                      <a:pPr algn="l"/>
                      <a:r>
                        <a:rPr lang="en-US" sz="1600" dirty="0" smtClean="0"/>
                        <a:t>Severe beam attenuation or shadowing</a:t>
                      </a:r>
                    </a:p>
                    <a:p>
                      <a:pPr algn="l"/>
                      <a:r>
                        <a:rPr lang="en-US" sz="1600" dirty="0" smtClean="0"/>
                        <a:t>Majority</a:t>
                      </a:r>
                      <a:r>
                        <a:rPr lang="en-US" sz="1600" baseline="0" dirty="0" smtClean="0"/>
                        <a:t> (&gt;50%) of liver not visualized</a:t>
                      </a:r>
                    </a:p>
                    <a:p>
                      <a:pPr algn="l"/>
                      <a:r>
                        <a:rPr lang="en-US" sz="1600" baseline="0" dirty="0" smtClean="0"/>
                        <a:t>Majority (&gt;50%) of diaphragm not visualized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085151"/>
                  </a:ext>
                </a:extLst>
              </a:tr>
            </a:tbl>
          </a:graphicData>
        </a:graphic>
      </p:graphicFrame>
      <p:pic>
        <p:nvPicPr>
          <p:cNvPr id="3" name="Slide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974" y="2920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7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5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D424EC-27C1-4CDB-B11F-BFD12FECFD4A}"/>
              </a:ext>
            </a:extLst>
          </p:cNvPr>
          <p:cNvSpPr txBox="1"/>
          <p:nvPr/>
        </p:nvSpPr>
        <p:spPr>
          <a:xfrm>
            <a:off x="901337" y="279401"/>
            <a:ext cx="109382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Feasibility and Safety of Neonatal Brain Contrast-Enhanced Ultrasound: A Prospective Study Using MRI as Reference Standard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5F601B-F49A-4C94-870B-1F0E7EEA122C}"/>
              </a:ext>
            </a:extLst>
          </p:cNvPr>
          <p:cNvSpPr txBox="1"/>
          <p:nvPr/>
        </p:nvSpPr>
        <p:spPr>
          <a:xfrm>
            <a:off x="901338" y="1383845"/>
            <a:ext cx="1005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Judy H. Squires, Nancy H. </a:t>
            </a:r>
            <a:r>
              <a:rPr lang="en-US" dirty="0" err="1" smtClean="0"/>
              <a:t>Beluk</a:t>
            </a:r>
            <a:r>
              <a:rPr lang="en-US" dirty="0" smtClean="0"/>
              <a:t>, Vince K. Lee, Toby D. </a:t>
            </a:r>
            <a:r>
              <a:rPr lang="en-US" dirty="0" err="1" smtClean="0"/>
              <a:t>Yanowitz</a:t>
            </a:r>
            <a:r>
              <a:rPr lang="en-US" dirty="0" smtClean="0"/>
              <a:t>, </a:t>
            </a:r>
            <a:r>
              <a:rPr lang="en-US" dirty="0" err="1" smtClean="0"/>
              <a:t>Serter</a:t>
            </a:r>
            <a:r>
              <a:rPr lang="en-US" dirty="0" smtClean="0"/>
              <a:t> </a:t>
            </a:r>
            <a:r>
              <a:rPr lang="en-US" dirty="0" err="1" smtClean="0"/>
              <a:t>Gumus</a:t>
            </a:r>
            <a:r>
              <a:rPr lang="en-US" dirty="0" smtClean="0"/>
              <a:t>, Subramanian </a:t>
            </a:r>
            <a:r>
              <a:rPr lang="en-US" dirty="0" err="1" smtClean="0"/>
              <a:t>Subramanian</a:t>
            </a:r>
            <a:r>
              <a:rPr lang="en-US" dirty="0" smtClean="0"/>
              <a:t>, Ashok </a:t>
            </a:r>
            <a:r>
              <a:rPr lang="en-US" dirty="0" err="1" smtClean="0"/>
              <a:t>Panigrahy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3CD344-182E-4BA3-B609-45D9D89466FB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CF246B8-BC3C-4CC4-A5ED-29658B54C6B5}"/>
              </a:ext>
            </a:extLst>
          </p:cNvPr>
          <p:cNvSpPr txBox="1"/>
          <p:nvPr/>
        </p:nvSpPr>
        <p:spPr>
          <a:xfrm>
            <a:off x="901338" y="2027454"/>
            <a:ext cx="10058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Is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transfontanelle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CEUS a feasible, safe, and diagnostic modality to assess the neonatal brain compared to MRI?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Prospective study of 26 neonates in NICU who underwent MRI, portable brain US, and CEUS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111570"/>
              </p:ext>
            </p:extLst>
          </p:nvPr>
        </p:nvGraphicFramePr>
        <p:xfrm>
          <a:off x="1146175" y="4204571"/>
          <a:ext cx="9083675" cy="22860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871207">
                  <a:extLst>
                    <a:ext uri="{9D8B030D-6E8A-4147-A177-3AD203B41FA5}">
                      <a16:colId xmlns:a16="http://schemas.microsoft.com/office/drawing/2014/main" val="1891933452"/>
                    </a:ext>
                  </a:extLst>
                </a:gridCol>
                <a:gridCol w="2184576">
                  <a:extLst>
                    <a:ext uri="{9D8B030D-6E8A-4147-A177-3AD203B41FA5}">
                      <a16:colId xmlns:a16="http://schemas.microsoft.com/office/drawing/2014/main" val="4272029137"/>
                    </a:ext>
                  </a:extLst>
                </a:gridCol>
                <a:gridCol w="3027892">
                  <a:extLst>
                    <a:ext uri="{9D8B030D-6E8A-4147-A177-3AD203B41FA5}">
                      <a16:colId xmlns:a16="http://schemas.microsoft.com/office/drawing/2014/main" val="4179002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Abnormality on CEUS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Sensitivity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Specificity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334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Acute or subacute ischemia</a:t>
                      </a:r>
                    </a:p>
                    <a:p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 Chronic ischemia</a:t>
                      </a:r>
                      <a:endParaRPr 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87.5%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20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Chronic ischemia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100.0%</a:t>
                      </a:r>
                      <a:endParaRPr 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95.8%</a:t>
                      </a:r>
                      <a:endParaRPr 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91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Subdural hemorrhage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33.3%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100.0%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704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Intraparenchymal</a:t>
                      </a:r>
                      <a:r>
                        <a:rPr lang="en-US" sz="2000" dirty="0" smtClean="0"/>
                        <a:t> hemorrhage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50.0%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100.0%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239069"/>
                  </a:ext>
                </a:extLst>
              </a:tr>
            </a:tbl>
          </a:graphicData>
        </a:graphic>
      </p:graphicFrame>
      <p:pic>
        <p:nvPicPr>
          <p:cNvPr id="6" name="Slide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737" y="58714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1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7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D424EC-27C1-4CDB-B11F-BFD12FECFD4A}"/>
              </a:ext>
            </a:extLst>
          </p:cNvPr>
          <p:cNvSpPr txBox="1"/>
          <p:nvPr/>
        </p:nvSpPr>
        <p:spPr>
          <a:xfrm>
            <a:off x="901338" y="742106"/>
            <a:ext cx="10058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Cranial US in Infants Exposed to </a:t>
            </a:r>
            <a:r>
              <a:rPr lang="en-US" sz="3000" b="1" dirty="0" err="1" smtClean="0">
                <a:solidFill>
                  <a:srgbClr val="7030A0"/>
                </a:solidFill>
              </a:rPr>
              <a:t>Zika</a:t>
            </a:r>
            <a:r>
              <a:rPr lang="en-US" sz="3000" b="1" dirty="0" smtClean="0">
                <a:solidFill>
                  <a:srgbClr val="7030A0"/>
                </a:solidFill>
              </a:rPr>
              <a:t> Virus: The NATZIG Cohort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5F601B-F49A-4C94-870B-1F0E7EEA122C}"/>
              </a:ext>
            </a:extLst>
          </p:cNvPr>
          <p:cNvSpPr txBox="1"/>
          <p:nvPr/>
        </p:nvSpPr>
        <p:spPr>
          <a:xfrm>
            <a:off x="901338" y="1383845"/>
            <a:ext cx="9309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Sara Reis </a:t>
            </a:r>
            <a:r>
              <a:rPr lang="en-US" dirty="0" err="1" smtClean="0"/>
              <a:t>Teixeria</a:t>
            </a:r>
            <a:r>
              <a:rPr lang="en-US" dirty="0" smtClean="0"/>
              <a:t>, Jorge Elias Jr, </a:t>
            </a:r>
            <a:r>
              <a:rPr lang="en-US" dirty="0" err="1" smtClean="0"/>
              <a:t>Conrado</a:t>
            </a:r>
            <a:r>
              <a:rPr lang="en-US" dirty="0" smtClean="0"/>
              <a:t> </a:t>
            </a:r>
            <a:r>
              <a:rPr lang="en-US" dirty="0" err="1" smtClean="0"/>
              <a:t>Milani</a:t>
            </a:r>
            <a:r>
              <a:rPr lang="en-US" dirty="0" smtClean="0"/>
              <a:t> </a:t>
            </a:r>
            <a:r>
              <a:rPr lang="en-US" dirty="0" err="1" smtClean="0"/>
              <a:t>Coutinho</a:t>
            </a:r>
            <a:r>
              <a:rPr lang="en-US" dirty="0" smtClean="0"/>
              <a:t>, Maria Clara </a:t>
            </a:r>
            <a:r>
              <a:rPr lang="en-US" dirty="0" err="1" smtClean="0"/>
              <a:t>Zanon</a:t>
            </a:r>
            <a:r>
              <a:rPr lang="en-US" dirty="0" smtClean="0"/>
              <a:t> </a:t>
            </a:r>
            <a:r>
              <a:rPr lang="en-US" dirty="0" err="1" smtClean="0"/>
              <a:t>Zotin</a:t>
            </a:r>
            <a:r>
              <a:rPr lang="en-US" dirty="0" smtClean="0"/>
              <a:t>, </a:t>
            </a:r>
            <a:r>
              <a:rPr lang="en-US" dirty="0" err="1" smtClean="0"/>
              <a:t>Aparecida</a:t>
            </a:r>
            <a:r>
              <a:rPr lang="en-US" dirty="0" smtClean="0"/>
              <a:t> </a:t>
            </a:r>
            <a:r>
              <a:rPr lang="en-US" dirty="0" err="1" smtClean="0"/>
              <a:t>Yulie</a:t>
            </a:r>
            <a:r>
              <a:rPr lang="en-US" dirty="0" smtClean="0"/>
              <a:t> Yamamoto, Silvia </a:t>
            </a:r>
            <a:r>
              <a:rPr lang="en-US" dirty="0" err="1" smtClean="0"/>
              <a:t>Fabiana</a:t>
            </a:r>
            <a:r>
              <a:rPr lang="en-US" dirty="0" smtClean="0"/>
              <a:t> </a:t>
            </a:r>
            <a:r>
              <a:rPr lang="en-US" dirty="0" err="1" smtClean="0"/>
              <a:t>Biason</a:t>
            </a:r>
            <a:r>
              <a:rPr lang="en-US" dirty="0" smtClean="0"/>
              <a:t> de Moura </a:t>
            </a:r>
            <a:r>
              <a:rPr lang="en-US" dirty="0" err="1" smtClean="0"/>
              <a:t>Negrini</a:t>
            </a:r>
            <a:r>
              <a:rPr lang="en-US" dirty="0" smtClean="0"/>
              <a:t>, Marisa </a:t>
            </a:r>
            <a:r>
              <a:rPr lang="en-US" dirty="0" err="1" smtClean="0"/>
              <a:t>Márcia</a:t>
            </a:r>
            <a:r>
              <a:rPr lang="en-US" dirty="0" smtClean="0"/>
              <a:t> </a:t>
            </a:r>
            <a:r>
              <a:rPr lang="en-US" dirty="0" err="1" smtClean="0"/>
              <a:t>Mussi-Pinhata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3CD344-182E-4BA3-B609-45D9D89466FB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9A3A316-2F4B-4893-B12B-A65FC3207632}"/>
              </a:ext>
            </a:extLst>
          </p:cNvPr>
          <p:cNvSpPr txBox="1"/>
          <p:nvPr/>
        </p:nvSpPr>
        <p:spPr>
          <a:xfrm>
            <a:off x="901338" y="2216447"/>
            <a:ext cx="930946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What are the US features of prenatal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Zika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virus exposure? How frequent are these findings in infants exposed to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Zika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virus compared to control infants?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Prospective study of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infants during December 2015-January 2016 outbreak of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Zika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virus infection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Brain US of infants with prenatal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Zika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virus exposure compared to those without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Zika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virus exposure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</a:rPr>
              <a:t>Lenticulostriate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</a:rPr>
              <a:t>vasculopathy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– common mild finding in infants with prenatal exposure to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Zika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virus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Slide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738" y="58719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1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2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D424EC-27C1-4CDB-B11F-BFD12FECFD4A}"/>
              </a:ext>
            </a:extLst>
          </p:cNvPr>
          <p:cNvSpPr txBox="1"/>
          <p:nvPr/>
        </p:nvSpPr>
        <p:spPr>
          <a:xfrm>
            <a:off x="901337" y="755651"/>
            <a:ext cx="107382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US Velocimetry in Participants with </a:t>
            </a:r>
            <a:r>
              <a:rPr lang="en-US" sz="3000" b="1" dirty="0" err="1" smtClean="0">
                <a:solidFill>
                  <a:srgbClr val="7030A0"/>
                </a:solidFill>
              </a:rPr>
              <a:t>Aortoiliac</a:t>
            </a:r>
            <a:r>
              <a:rPr lang="en-US" sz="3000" b="1" dirty="0" smtClean="0">
                <a:solidFill>
                  <a:srgbClr val="7030A0"/>
                </a:solidFill>
              </a:rPr>
              <a:t> Occlusive Disease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5F601B-F49A-4C94-870B-1F0E7EEA122C}"/>
              </a:ext>
            </a:extLst>
          </p:cNvPr>
          <p:cNvSpPr txBox="1"/>
          <p:nvPr/>
        </p:nvSpPr>
        <p:spPr>
          <a:xfrm>
            <a:off x="901338" y="1383845"/>
            <a:ext cx="1005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Stefan Engelhard, </a:t>
            </a:r>
            <a:r>
              <a:rPr lang="en-US" dirty="0" err="1" smtClean="0"/>
              <a:t>Majorie</a:t>
            </a:r>
            <a:r>
              <a:rPr lang="en-US" dirty="0" smtClean="0"/>
              <a:t> van </a:t>
            </a:r>
            <a:r>
              <a:rPr lang="en-US" dirty="0" err="1" smtClean="0"/>
              <a:t>Helvert</a:t>
            </a:r>
            <a:r>
              <a:rPr lang="en-US" dirty="0" smtClean="0"/>
              <a:t>, Jason </a:t>
            </a:r>
            <a:r>
              <a:rPr lang="en-US" dirty="0" err="1" smtClean="0"/>
              <a:t>Voorneveld</a:t>
            </a:r>
            <a:r>
              <a:rPr lang="en-US" dirty="0" smtClean="0"/>
              <a:t>, Johan G. Bosch, Guillaume P. R. </a:t>
            </a:r>
            <a:r>
              <a:rPr lang="en-US" dirty="0" err="1" smtClean="0"/>
              <a:t>Lajoinie</a:t>
            </a:r>
            <a:r>
              <a:rPr lang="en-US" dirty="0" smtClean="0"/>
              <a:t>, Michel </a:t>
            </a:r>
            <a:r>
              <a:rPr lang="en-US" dirty="0" err="1" smtClean="0"/>
              <a:t>Versluis</a:t>
            </a:r>
            <a:r>
              <a:rPr lang="en-US" dirty="0" smtClean="0"/>
              <a:t>, Erik Groot </a:t>
            </a:r>
            <a:r>
              <a:rPr lang="en-US" dirty="0" err="1" smtClean="0"/>
              <a:t>Jebbink</a:t>
            </a:r>
            <a:r>
              <a:rPr lang="en-US" dirty="0" smtClean="0"/>
              <a:t>, Michel M. P. J. </a:t>
            </a:r>
            <a:r>
              <a:rPr lang="en-US" dirty="0" err="1" smtClean="0"/>
              <a:t>Reijnen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3CD344-182E-4BA3-B609-45D9D89466FB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CF246B8-BC3C-4CC4-A5ED-29658B54C6B5}"/>
              </a:ext>
            </a:extLst>
          </p:cNvPr>
          <p:cNvSpPr txBox="1"/>
          <p:nvPr/>
        </p:nvSpPr>
        <p:spPr>
          <a:xfrm>
            <a:off x="901338" y="1979829"/>
            <a:ext cx="10058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Can high-frame-rate-CEUS (HFR-CEUS) and particle image velocimetry (PIV) help quantify blood flow in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aortoiliac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arteries in patients with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aortoiliac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stenosis?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Prospective study of 35 patients with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aortoiliac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stenosis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HFR-CEUS measurements of pre- and post-stenotic vessel segments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PIV analysis for quantification of blood flow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Flow quantification achieved using PIV in 41 of 42 locations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Flow complexity and vorticity were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high in regions with disturbed flow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Slide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737" y="58754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37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D424EC-27C1-4CDB-B11F-BFD12FECFD4A}"/>
              </a:ext>
            </a:extLst>
          </p:cNvPr>
          <p:cNvSpPr txBox="1"/>
          <p:nvPr/>
        </p:nvSpPr>
        <p:spPr>
          <a:xfrm>
            <a:off x="901337" y="-92074"/>
            <a:ext cx="109382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Axillary Nodal Metastases in Invasive Lobular Carcinoma versus Invasive Ductal Carcinoma: Comparison of Node Detection and Morphology by Ultrasound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5F601B-F49A-4C94-870B-1F0E7EEA122C}"/>
              </a:ext>
            </a:extLst>
          </p:cNvPr>
          <p:cNvSpPr txBox="1"/>
          <p:nvPr/>
        </p:nvSpPr>
        <p:spPr>
          <a:xfrm>
            <a:off x="901338" y="1383845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Hannah L. Chung, Hilda H. Tso, </a:t>
            </a:r>
            <a:r>
              <a:rPr lang="en-US" dirty="0" err="1" smtClean="0"/>
              <a:t>Lavinia</a:t>
            </a:r>
            <a:r>
              <a:rPr lang="en-US" dirty="0" smtClean="0"/>
              <a:t> P. Middleton, </a:t>
            </a:r>
            <a:r>
              <a:rPr lang="en-US" dirty="0" err="1" smtClean="0"/>
              <a:t>Jia</a:t>
            </a:r>
            <a:r>
              <a:rPr lang="en-US" dirty="0" smtClean="0"/>
              <a:t> Sun, Jessica W. T. Leung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3CD344-182E-4BA3-B609-45D9D89466FB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CF246B8-BC3C-4CC4-A5ED-29658B54C6B5}"/>
              </a:ext>
            </a:extLst>
          </p:cNvPr>
          <p:cNvSpPr txBox="1"/>
          <p:nvPr/>
        </p:nvSpPr>
        <p:spPr>
          <a:xfrm>
            <a:off x="901338" y="1836954"/>
            <a:ext cx="10058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What is the detection rate of metastatic axillary lymph nodes? What are their US features in invasive lobular carcinoma compared with invasive ductal carcinoma?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Retrospective study of 695 patients with breast cancer with total 723 breasts with biopsy-proven axillary nodal metastases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Classified suspicious lymph nodes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Compare lymph nodes between lobular and ductal carcinoma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Detection rate: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80.3% for lobular carcinoma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, 88.7% for ductal carcinoma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US features of lobular carcinoma metastatic nodes: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diffuse cortical thickening without hilar mass effect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Slide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737" y="5867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98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9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497C9A-467E-49DC-A9AE-DF60CA607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927" y="1731305"/>
            <a:ext cx="4082598" cy="27251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E43FF5-3D24-4E9E-A7E0-57A8CAB5AD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820320" y="2308016"/>
            <a:ext cx="302051" cy="302051"/>
          </a:xfrm>
          <a:prstGeom prst="rect">
            <a:avLst/>
          </a:prstGeom>
        </p:spPr>
      </p:pic>
      <p:pic>
        <p:nvPicPr>
          <p:cNvPr id="16" name="Picture 15" descr="A picture containing ax, tool&#10;&#10;Description automatically generated">
            <a:extLst>
              <a:ext uri="{FF2B5EF4-FFF2-40B4-BE49-F238E27FC236}">
                <a16:creationId xmlns:a16="http://schemas.microsoft.com/office/drawing/2014/main" id="{A1D48BDB-3657-4760-9289-BA9A7ECB2C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785021" y="3292094"/>
            <a:ext cx="329095" cy="267664"/>
          </a:xfrm>
          <a:prstGeom prst="rect">
            <a:avLst/>
          </a:prstGeom>
        </p:spPr>
      </p:pic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20CA0C-9D71-41C1-9846-88E6891209F0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820319" y="4154394"/>
            <a:ext cx="302045" cy="30204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8BDDC7D-A02E-4AA6-BD49-A9AC5FFC932B}"/>
              </a:ext>
            </a:extLst>
          </p:cNvPr>
          <p:cNvSpPr txBox="1"/>
          <p:nvPr/>
        </p:nvSpPr>
        <p:spPr>
          <a:xfrm>
            <a:off x="9255510" y="2308016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D5DDA5-F880-481C-A8C0-B8BC1F415503}"/>
              </a:ext>
            </a:extLst>
          </p:cNvPr>
          <p:cNvSpPr txBox="1"/>
          <p:nvPr/>
        </p:nvSpPr>
        <p:spPr>
          <a:xfrm>
            <a:off x="9255510" y="3231662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F7CBA4-40BA-46B0-B804-9CF725D7751A}"/>
              </a:ext>
            </a:extLst>
          </p:cNvPr>
          <p:cNvSpPr txBox="1"/>
          <p:nvPr/>
        </p:nvSpPr>
        <p:spPr>
          <a:xfrm>
            <a:off x="9255510" y="4117885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506E58-9BC5-43A8-9EF1-84D9CCE4CFA6}"/>
              </a:ext>
            </a:extLst>
          </p:cNvPr>
          <p:cNvSpPr txBox="1"/>
          <p:nvPr/>
        </p:nvSpPr>
        <p:spPr>
          <a:xfrm>
            <a:off x="2780927" y="4725501"/>
            <a:ext cx="4658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840" dirty="0">
                <a:solidFill>
                  <a:srgbClr val="7030A0"/>
                </a:solidFill>
              </a:rPr>
              <a:t>www.acoredu.com</a:t>
            </a:r>
          </a:p>
        </p:txBody>
      </p:sp>
      <p:pic>
        <p:nvPicPr>
          <p:cNvPr id="3" name="Slide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5750" y="5867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6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2357</TotalTime>
  <Words>1045</Words>
  <Application>Microsoft Office PowerPoint</Application>
  <PresentationFormat>Widescreen</PresentationFormat>
  <Paragraphs>132</Paragraphs>
  <Slides>12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Attia, Serag Eldin</dc:creator>
  <cp:lastModifiedBy>Wang,Mindy</cp:lastModifiedBy>
  <cp:revision>311</cp:revision>
  <dcterms:created xsi:type="dcterms:W3CDTF">2020-06-27T06:53:41Z</dcterms:created>
  <dcterms:modified xsi:type="dcterms:W3CDTF">2021-09-16T01:19:04Z</dcterms:modified>
</cp:coreProperties>
</file>