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5" r:id="rId6"/>
    <p:sldId id="268" r:id="rId7"/>
    <p:sldId id="266" r:id="rId8"/>
    <p:sldId id="267" r:id="rId9"/>
    <p:sldId id="32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876A74-9224-5358-D9F6-5CB542A468CB}" v="1163" dt="2021-11-19T01:23:41.572"/>
    <p1510:client id="{F8EB79FC-D7A3-3F04-6B10-03545E05B2E6}" v="451" dt="2021-11-20T22:28:30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1081789-2778-42A8-94AA-A350017D8F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76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6C70189B-2533-4F1B-AF48-30B519639BF1}"/>
              </a:ext>
            </a:extLst>
          </p:cNvPr>
          <p:cNvSpPr/>
          <p:nvPr userDrawn="1"/>
        </p:nvSpPr>
        <p:spPr>
          <a:xfrm>
            <a:off x="1254677" y="1568792"/>
            <a:ext cx="3185484" cy="3153110"/>
          </a:xfrm>
          <a:prstGeom prst="ellipse">
            <a:avLst/>
          </a:prstGeom>
          <a:noFill/>
          <a:ln w="666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C93545-EC39-42C4-8BEE-E397285B03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85423" y="1698209"/>
            <a:ext cx="2923992" cy="2894276"/>
          </a:xfrm>
          <a:custGeom>
            <a:avLst/>
            <a:gdLst>
              <a:gd name="connsiteX0" fmla="*/ 1606732 w 3213464"/>
              <a:gd name="connsiteY0" fmla="*/ 0 h 3180806"/>
              <a:gd name="connsiteX1" fmla="*/ 3213464 w 3213464"/>
              <a:gd name="connsiteY1" fmla="*/ 1590403 h 3180806"/>
              <a:gd name="connsiteX2" fmla="*/ 1606732 w 3213464"/>
              <a:gd name="connsiteY2" fmla="*/ 3180806 h 3180806"/>
              <a:gd name="connsiteX3" fmla="*/ 0 w 3213464"/>
              <a:gd name="connsiteY3" fmla="*/ 1590403 h 3180806"/>
              <a:gd name="connsiteX4" fmla="*/ 1606732 w 3213464"/>
              <a:gd name="connsiteY4" fmla="*/ 0 h 318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3464" h="3180806">
                <a:moveTo>
                  <a:pt x="1606732" y="0"/>
                </a:moveTo>
                <a:cubicBezTo>
                  <a:pt x="2494106" y="0"/>
                  <a:pt x="3213464" y="712048"/>
                  <a:pt x="3213464" y="1590403"/>
                </a:cubicBezTo>
                <a:cubicBezTo>
                  <a:pt x="3213464" y="2468758"/>
                  <a:pt x="2494106" y="3180806"/>
                  <a:pt x="1606732" y="3180806"/>
                </a:cubicBezTo>
                <a:cubicBezTo>
                  <a:pt x="719358" y="3180806"/>
                  <a:pt x="0" y="2468758"/>
                  <a:pt x="0" y="1590403"/>
                </a:cubicBezTo>
                <a:cubicBezTo>
                  <a:pt x="0" y="712048"/>
                  <a:pt x="719358" y="0"/>
                  <a:pt x="16067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5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43DE2-EDC1-4D29-B2A9-0D0F3D9E5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E1AB7-608E-4159-87E9-7C96B96B6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57447-9E77-4F78-8C2E-340B3078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8C652-D83F-4C47-A8F1-2B7BD1435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0793-D3C8-4F62-92FA-1B500F433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73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F39AB-76D1-4683-BB64-3C2662298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2CC3C-F817-4E12-A65E-BE4D09B71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DE05E-E143-43D0-AFE5-2D77DA20C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5D474-DBD0-4C14-A408-B87675C10C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8F4450-191F-4F8B-AF01-CEFFE4F8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7DFC6-E39A-4F4A-90D7-F887FD61D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7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38F8A-205D-459A-9820-DA1FA3621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F1BB9-E584-4A79-9A9A-7DA15AE16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A7FAE0-CEEF-4E14-83C4-F3B324001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D97EA-4FC1-4B81-AD02-6AEBDED23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C3C7DE-846C-4373-A2AF-AB81C4AA67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E5BFEE-E1A5-40E0-AAE2-FF8A11B2FB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87E5B3-43C9-45AF-BEB3-233380AC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DBA305-DAB4-4FE9-9538-097422B7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9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4A64-D1BE-4631-85E8-E10DEBA4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C2E1-C465-4477-99B7-0B927E9F2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2D37C-84AF-459D-9802-9D759BB4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86993-D3BD-4211-8B88-DA8A4B495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8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DD0949D0-A0E5-41D4-85DF-30B2C57F2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754898"/>
            <a:ext cx="2013549" cy="110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6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1204-517A-4E9A-9072-56553BB1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FB255-95EF-4D28-91BF-D86081CE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BCB28-9E44-4878-A3EC-B06F6AE54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B65CE-A6D7-410E-9505-BE5B75E3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84794-4D2C-4896-AC91-7DA54B76A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E862C-FD0A-40D7-9B0B-645A9696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0795-E559-463D-AC1D-C067DFCA4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AB4550-8E6D-4B71-A898-6BBE39DF36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FAB01-4952-4D08-B5B4-FB863944F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79852-0669-4F72-95DE-9E9AE216E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05B03-BB40-4BE6-84A8-86ECEC911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31570-AF42-49B3-B40F-337D9FF3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5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9B99-AF31-4C7D-A761-642DF3DB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638963-93B6-4271-AF69-9FE806485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01889-B195-4B38-89FF-4D0FA9E4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071D1-A244-41E2-8E66-F4ACC3130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81663-3B41-4403-B282-DF0338D66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7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03DEB-3F12-4320-9760-CD91B9B2C5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E694-D9EB-4D69-92E9-191BCAFAB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25E9C-43A4-49BC-80F2-5E36582F6E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4AFAB-F610-4BD7-BA45-2D096CDAD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AF4C4-D561-4121-A1A0-BD202576C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3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98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429431-2376-43E5-8C45-FEE9391E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F3B7E-291D-4B85-83E9-BFF212EA2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46B9-CB34-451F-8B2A-54A7A8FA3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9E9D5-B980-4F90-BD19-E2ED0CA3D494}" type="datetimeFigureOut">
              <a:rPr lang="en-US" smtClean="0"/>
              <a:t>11/20/2021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512D5-6477-456F-BFEE-73A0D9E2A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238D-42F8-4157-9296-416D5AE03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8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mediacause.org/if-you-were-a-social-platform-what-would-you-be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fr.wikipedia.org/wiki/Twitter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commons.wikimedia.org/wiki/File:Facebook_Logo_(2019)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6F5184-EC8A-46A1-AC0D-14F657A71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51" y="1635757"/>
            <a:ext cx="6546600" cy="3586486"/>
          </a:xfrm>
          <a:prstGeom prst="rect">
            <a:avLst/>
          </a:prstGeom>
        </p:spPr>
      </p:pic>
      <p:pic>
        <p:nvPicPr>
          <p:cNvPr id="9" name="Picture Placeholder 8" descr="A person looking at a screen&#10;&#10;Description automatically generated">
            <a:extLst>
              <a:ext uri="{FF2B5EF4-FFF2-40B4-BE49-F238E27FC236}">
                <a16:creationId xmlns:a16="http://schemas.microsoft.com/office/drawing/2014/main" id="{1D3605B3-3895-4490-B04A-D334ED784C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9" r="23509"/>
          <a:stretch/>
        </p:blipFill>
        <p:spPr>
          <a:xfrm>
            <a:off x="6190047" y="0"/>
            <a:ext cx="6001953" cy="6858000"/>
          </a:xfr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B21927F-F106-4560-8FCE-D268995EF4A4}"/>
              </a:ext>
            </a:extLst>
          </p:cNvPr>
          <p:cNvSpPr/>
          <p:nvPr/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  <a:solidFill>
            <a:srgbClr val="7030A0">
              <a:alpha val="7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F72E40-DBD5-421F-9FB6-E7C752B0DD08}"/>
              </a:ext>
            </a:extLst>
          </p:cNvPr>
          <p:cNvSpPr txBox="1"/>
          <p:nvPr/>
        </p:nvSpPr>
        <p:spPr>
          <a:xfrm>
            <a:off x="1521437" y="4960633"/>
            <a:ext cx="4658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840" dirty="0">
                <a:solidFill>
                  <a:srgbClr val="7030A0"/>
                </a:solidFill>
              </a:rPr>
              <a:t>www.acoredu.com</a:t>
            </a:r>
          </a:p>
        </p:txBody>
      </p:sp>
    </p:spTree>
    <p:extLst>
      <p:ext uri="{BB962C8B-B14F-4D97-AF65-F5344CB8AC3E}">
        <p14:creationId xmlns:p14="http://schemas.microsoft.com/office/powerpoint/2010/main" val="59852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A1480350-8ECD-4CC8-A755-6DE4CF5EEB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10349" b="10349"/>
          <a:stretch/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2BEBE2-5D20-4576-B365-F907AACD9283}"/>
              </a:ext>
            </a:extLst>
          </p:cNvPr>
          <p:cNvSpPr txBox="1"/>
          <p:nvPr/>
        </p:nvSpPr>
        <p:spPr>
          <a:xfrm>
            <a:off x="5648838" y="2499016"/>
            <a:ext cx="583909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>
                <a:solidFill>
                  <a:schemeClr val="accent1">
                    <a:lumMod val="50000"/>
                  </a:schemeClr>
                </a:solidFill>
                <a:ea typeface="Roboto"/>
                <a:cs typeface="Calibri"/>
              </a:rPr>
              <a:t>Dane Eskildsen DO</a:t>
            </a:r>
            <a:endParaRPr lang="en-US" sz="3600" b="1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F14364-D319-4F08-8379-B202B4E4F366}"/>
              </a:ext>
            </a:extLst>
          </p:cNvPr>
          <p:cNvSpPr txBox="1"/>
          <p:nvPr/>
        </p:nvSpPr>
        <p:spPr>
          <a:xfrm>
            <a:off x="5648838" y="3145347"/>
            <a:ext cx="5839097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</a:rPr>
              <a:t>Baylor College of Medicine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</a:endParaRP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A22D5F6-6DB6-4CE1-9E10-E701C1621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0" y="5807080"/>
            <a:ext cx="1918299" cy="105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77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7D59CE-4091-4834-94EA-ACFBF5A950CD}"/>
              </a:ext>
            </a:extLst>
          </p:cNvPr>
          <p:cNvSpPr txBox="1"/>
          <p:nvPr/>
        </p:nvSpPr>
        <p:spPr>
          <a:xfrm>
            <a:off x="2341007" y="1907649"/>
            <a:ext cx="637039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>
                <a:solidFill>
                  <a:schemeClr val="accent1"/>
                </a:solidFill>
                <a:ea typeface="Roboto"/>
                <a:cs typeface="Calibri"/>
              </a:rPr>
              <a:t>Gastrointestinal Imaging</a:t>
            </a:r>
            <a:endParaRPr lang="en-US" sz="4800" b="1" dirty="0">
              <a:solidFill>
                <a:schemeClr val="accent1"/>
              </a:solidFill>
              <a:ea typeface="Roboto" panose="02000000000000000000" pitchFamily="2" charset="0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AFE22-4972-4B4B-A2EC-49A3BAB2C70E}"/>
              </a:ext>
            </a:extLst>
          </p:cNvPr>
          <p:cNvSpPr txBox="1"/>
          <p:nvPr/>
        </p:nvSpPr>
        <p:spPr>
          <a:xfrm>
            <a:off x="2341007" y="1261318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+mj-lt"/>
                <a:ea typeface="Roboto" panose="02000000000000000000" pitchFamily="2" charset="0"/>
              </a:rPr>
              <a:t>WHAT’S NEW IN: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54A277-740E-462B-AE24-9B6053AC4B4E}"/>
              </a:ext>
            </a:extLst>
          </p:cNvPr>
          <p:cNvCxnSpPr/>
          <p:nvPr/>
        </p:nvCxnSpPr>
        <p:spPr>
          <a:xfrm flipV="1">
            <a:off x="2462929" y="2838630"/>
            <a:ext cx="6170941" cy="41944"/>
          </a:xfrm>
          <a:prstGeom prst="line">
            <a:avLst/>
          </a:prstGeom>
          <a:ln w="41275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E5C7EF-623D-4098-8BDE-3563942D4224}"/>
              </a:ext>
            </a:extLst>
          </p:cNvPr>
          <p:cNvSpPr txBox="1"/>
          <p:nvPr/>
        </p:nvSpPr>
        <p:spPr>
          <a:xfrm>
            <a:off x="2341007" y="3376469"/>
            <a:ext cx="583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Reviewed By: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F7D5C-C60E-4927-ACDE-D977390AFB92}"/>
              </a:ext>
            </a:extLst>
          </p:cNvPr>
          <p:cNvSpPr txBox="1"/>
          <p:nvPr/>
        </p:nvSpPr>
        <p:spPr>
          <a:xfrm>
            <a:off x="2341006" y="3806757"/>
            <a:ext cx="5839097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</a:rPr>
              <a:t>Vincent Mellnick, Senior Editor </a:t>
            </a:r>
          </a:p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</a:rPr>
              <a:t>Alice Fung, Senior Editor </a:t>
            </a:r>
            <a:endParaRPr lang="en-US" sz="2400">
              <a:solidFill>
                <a:schemeClr val="accent1">
                  <a:lumMod val="50000"/>
                </a:schemeClr>
              </a:solidFill>
              <a:ea typeface="Roboto"/>
              <a:cs typeface="Calibri"/>
            </a:endParaRPr>
          </a:p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  <a:cs typeface="Calibri"/>
              </a:rPr>
              <a:t>Dane Eskildsen DO, Junior Editor</a:t>
            </a:r>
          </a:p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  <a:cs typeface="Calibri"/>
              </a:rPr>
              <a:t>Ricky Fagan MD, Junior Editor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  <a:cs typeface="Calibri"/>
            </a:endParaRP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D340DF-1517-4BE9-A8F0-8C84F41AB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7080"/>
            <a:ext cx="1918299" cy="1050920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641E7FE7-4BA3-4B78-A9D6-AA6072F3D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532" y="4286250"/>
            <a:ext cx="3053468" cy="2571750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55236977-FC72-48B6-8B2F-FE2750F5C6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497577" cy="12613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13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87E7CA-2811-4B9B-935A-5FFB46F0A1DD}"/>
              </a:ext>
            </a:extLst>
          </p:cNvPr>
          <p:cNvSpPr txBox="1"/>
          <p:nvPr/>
        </p:nvSpPr>
        <p:spPr>
          <a:xfrm>
            <a:off x="985228" y="440103"/>
            <a:ext cx="973682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solidFill>
                  <a:srgbClr val="7030A0"/>
                </a:solidFill>
              </a:rPr>
              <a:t>Gastrointestinal Tract Dilatations: Why and How They Happen—A Simplified Imaging Classification</a:t>
            </a:r>
            <a:endParaRPr lang="en-US" sz="2400" b="1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981F1-A925-4BF2-9A27-97C13BAA794D}"/>
              </a:ext>
            </a:extLst>
          </p:cNvPr>
          <p:cNvSpPr txBox="1"/>
          <p:nvPr/>
        </p:nvSpPr>
        <p:spPr>
          <a:xfrm>
            <a:off x="901338" y="2244694"/>
            <a:ext cx="10058400" cy="36822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24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Causes of GI dilatations can be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classfied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as atonic, closed loop obstructions, simple obstructions and localized obstructions.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Each class will have its own imaging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charactaristics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Imaging helps to localize, differentiate between and estimate the severity of obstructions.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F4D695-A31A-4A77-BCB0-A6C35173A2DA}"/>
              </a:ext>
            </a:extLst>
          </p:cNvPr>
          <p:cNvSpPr txBox="1"/>
          <p:nvPr/>
        </p:nvSpPr>
        <p:spPr>
          <a:xfrm>
            <a:off x="824439" y="1510816"/>
            <a:ext cx="1005840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>
                <a:ea typeface="+mn-lt"/>
                <a:cs typeface="+mn-lt"/>
              </a:rPr>
              <a:t>Alberto I. Carbo, Nour Nakrour, Silvia Barbeito, Maria L. Gregorio, Atefeh Geimadi, and Juan S. Gomez. Gastrointestinal Tract Dilatations: Why and How They Happen—A Simplified Imaging Classification. RadioGraphics 2021 41:6, E175-E176</a:t>
            </a:r>
            <a:endParaRPr lang="en-US" sz="160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E794CB-C5CA-467F-876F-B1E770957056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220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C7F139-1C3F-4C01-896D-4CD7A626874E}"/>
              </a:ext>
            </a:extLst>
          </p:cNvPr>
          <p:cNvSpPr txBox="1"/>
          <p:nvPr/>
        </p:nvSpPr>
        <p:spPr>
          <a:xfrm>
            <a:off x="901338" y="600892"/>
            <a:ext cx="10058400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solidFill>
                  <a:srgbClr val="7030A0"/>
                </a:solidFill>
              </a:rPr>
              <a:t>Can Patient Triaging with Clinical Scoring Systems Reduce CT Use in Adolescents and Young Adults Suspected of Having Appendicitis?</a:t>
            </a:r>
          </a:p>
          <a:p>
            <a:endParaRPr lang="en-US" sz="4000" b="1" dirty="0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E1D73D-7837-40D1-8AF8-67A348526A78}"/>
              </a:ext>
            </a:extLst>
          </p:cNvPr>
          <p:cNvSpPr txBox="1"/>
          <p:nvPr/>
        </p:nvSpPr>
        <p:spPr>
          <a:xfrm>
            <a:off x="901338" y="2160804"/>
            <a:ext cx="10058400" cy="36822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Clinical scoring model vs. CT for appendicitis.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CT for suspected appendicitis: Sensitivity 98%, Specificity 95%.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Different scoring systems evaluated at target sensitivity/specificity had CT reduction rates of 0%.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CT superior to all scoring systems. </a:t>
            </a: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86D078-3981-4B4A-B73C-76CFBDCFAB5C}"/>
              </a:ext>
            </a:extLst>
          </p:cNvPr>
          <p:cNvSpPr txBox="1"/>
          <p:nvPr/>
        </p:nvSpPr>
        <p:spPr>
          <a:xfrm>
            <a:off x="901338" y="1545770"/>
            <a:ext cx="1005840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>
                <a:ea typeface="+mn-lt"/>
                <a:cs typeface="+mn-lt"/>
              </a:rPr>
              <a:t>Song et al. Can Patient Triaging with Clinical Scoring Systems Reduce CT Use in Adolescents and Young Adults Suspected of Having Appendicitis? Radiology 2021 300:2, 350-358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79858B-7159-4787-9607-77E846338640}"/>
              </a:ext>
            </a:extLst>
          </p:cNvPr>
          <p:cNvCxnSpPr/>
          <p:nvPr/>
        </p:nvCxnSpPr>
        <p:spPr>
          <a:xfrm>
            <a:off x="901338" y="1399659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938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D424EC-27C1-4CDB-B11F-BFD12FECFD4A}"/>
              </a:ext>
            </a:extLst>
          </p:cNvPr>
          <p:cNvSpPr txBox="1"/>
          <p:nvPr/>
        </p:nvSpPr>
        <p:spPr>
          <a:xfrm>
            <a:off x="901338" y="600892"/>
            <a:ext cx="1005840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Conventional-Dose CT Versus 2-mSv CT for Right Colonic Diverticulitis as an Alternate Diagnosis of Appendicitis: Secondary Analysis of Large Pragmatic Randomized Trial Data</a:t>
            </a:r>
            <a:endParaRPr lang="en-US" sz="2000" b="1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BFAD80-8563-4E77-827E-B19C94817B5D}"/>
              </a:ext>
            </a:extLst>
          </p:cNvPr>
          <p:cNvSpPr txBox="1"/>
          <p:nvPr/>
        </p:nvSpPr>
        <p:spPr>
          <a:xfrm>
            <a:off x="901338" y="2357873"/>
            <a:ext cx="10058400" cy="36822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Right colonic diverticulitis vs. Appendicitis.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Low dose (2 mSv CT) for detecting appendicitis, hesitancy to adopt.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Images from LOCAT trial interpreted by 4 radiologists.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Authors found 2 mSv CT comparable to CDCT for diagnosis of right colonic diverticulosis. 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5F601B-F49A-4C94-870B-1F0E7EEA122C}"/>
              </a:ext>
            </a:extLst>
          </p:cNvPr>
          <p:cNvSpPr txBox="1"/>
          <p:nvPr/>
        </p:nvSpPr>
        <p:spPr>
          <a:xfrm>
            <a:off x="901338" y="1435866"/>
            <a:ext cx="1005840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Kim HY et. Al. Conventional-Dose CT Versus 2-mSv CT for Right Colonic Diverticulitis as an Alternate Diagnosis of Appendicitis: Secondary Analysis of Large Pragmatic Randomized Trial Data.</a:t>
            </a:r>
          </a:p>
          <a:p>
            <a:r>
              <a:rPr lang="en-US" dirty="0"/>
              <a:t>American Journal of Roentgenology. 2021 217:5, 1113-1121</a:t>
            </a:r>
            <a:endParaRPr lang="en-US" dirty="0">
              <a:cs typeface="Calibri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3CD344-182E-4BA3-B609-45D9D89466FB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54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0F565-DDDE-4D9A-9DA6-BBCF360BE78C}"/>
              </a:ext>
            </a:extLst>
          </p:cNvPr>
          <p:cNvSpPr txBox="1"/>
          <p:nvPr/>
        </p:nvSpPr>
        <p:spPr>
          <a:xfrm>
            <a:off x="901338" y="600892"/>
            <a:ext cx="10058400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>
                <a:solidFill>
                  <a:srgbClr val="7030A0"/>
                </a:solidFill>
              </a:rPr>
              <a:t>Foreign bodies of body orifices: A pictorial review</a:t>
            </a:r>
          </a:p>
          <a:p>
            <a:endParaRPr lang="en-US" sz="4000" b="1" dirty="0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924092-F8AF-4B95-A01B-F6729F33B7D6}"/>
              </a:ext>
            </a:extLst>
          </p:cNvPr>
          <p:cNvSpPr txBox="1"/>
          <p:nvPr/>
        </p:nvSpPr>
        <p:spPr>
          <a:xfrm>
            <a:off x="901338" y="2160804"/>
            <a:ext cx="10058400" cy="44208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Discusses many presentations of retained foreign bodies.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Clinical presentations, imaging features and management.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Age 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discrepancies. </a:t>
            </a: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Complications of insertions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Diagnosis can be challenging. 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2F52C-E6B7-4990-A314-ECCD2CA88E60}"/>
              </a:ext>
            </a:extLst>
          </p:cNvPr>
          <p:cNvSpPr txBox="1"/>
          <p:nvPr/>
        </p:nvSpPr>
        <p:spPr>
          <a:xfrm>
            <a:off x="901338" y="1545770"/>
            <a:ext cx="10058400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>
                <a:ea typeface="+mn-lt"/>
                <a:cs typeface="+mn-lt"/>
              </a:rPr>
              <a:t>Anas Bamashmos, Ashkan Behzadi, Kareem Elfatairy, Ayah Megahed, Puneet Kochar, Rahul Hegde. Foreign </a:t>
            </a:r>
            <a:r>
              <a:rPr lang="en-US" sz="1600">
                <a:ea typeface="+mn-lt"/>
                <a:cs typeface="+mn-lt"/>
              </a:rPr>
              <a:t>bodies of body orifices: A pictorial review. Clinical Imaging 2021, 80: 180-189</a:t>
            </a:r>
          </a:p>
          <a:p>
            <a:endParaRPr lang="en-US" dirty="0">
              <a:cs typeface="Calibri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9E1944-FF13-465D-8783-03D4E0BE0316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439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9E7794-767E-41DB-8CEC-7BBEF433C34D}"/>
              </a:ext>
            </a:extLst>
          </p:cNvPr>
          <p:cNvSpPr txBox="1"/>
          <p:nvPr/>
        </p:nvSpPr>
        <p:spPr>
          <a:xfrm>
            <a:off x="901338" y="600892"/>
            <a:ext cx="10058400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Imaging findings of diseases affecting the </a:t>
            </a:r>
            <a:r>
              <a:rPr lang="en-US" sz="2800" b="1" err="1">
                <a:solidFill>
                  <a:srgbClr val="7030A0"/>
                </a:solidFill>
              </a:rPr>
              <a:t>gastrohepatic</a:t>
            </a:r>
            <a:r>
              <a:rPr lang="en-US" sz="2800" b="1" dirty="0">
                <a:solidFill>
                  <a:srgbClr val="7030A0"/>
                </a:solidFill>
              </a:rPr>
              <a:t> ligament: not as </a:t>
            </a:r>
            <a:r>
              <a:rPr lang="en-US" sz="2800" b="1">
                <a:solidFill>
                  <a:srgbClr val="7030A0"/>
                </a:solidFill>
              </a:rPr>
              <a:t>acquiescent</a:t>
            </a:r>
            <a:r>
              <a:rPr lang="en-US" sz="2800" b="1" dirty="0">
                <a:solidFill>
                  <a:srgbClr val="7030A0"/>
                </a:solidFill>
              </a:rPr>
              <a:t> as it seems</a:t>
            </a:r>
            <a:endParaRPr lang="en-US" sz="2800" b="1" dirty="0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5BF969-8D93-46AD-9F0D-A8D0C8C913B2}"/>
              </a:ext>
            </a:extLst>
          </p:cNvPr>
          <p:cNvSpPr txBox="1"/>
          <p:nvPr/>
        </p:nvSpPr>
        <p:spPr>
          <a:xfrm>
            <a:off x="901338" y="2426455"/>
            <a:ext cx="10058400" cy="29435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Although small,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gastrohepatic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ligament may be affected by many disease processes.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Anatomy/surrounding structures.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Imaging 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characteristics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of </a:t>
            </a:r>
            <a:r>
              <a:rPr lang="en-US" sz="2400" err="1">
                <a:solidFill>
                  <a:schemeClr val="accent1">
                    <a:lumMod val="75000"/>
                  </a:schemeClr>
                </a:solidFill>
              </a:rPr>
              <a:t>gastrohepatic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ligament abnormalities.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092BB9-675B-4AF9-9751-7C0972077112}"/>
              </a:ext>
            </a:extLst>
          </p:cNvPr>
          <p:cNvSpPr txBox="1"/>
          <p:nvPr/>
        </p:nvSpPr>
        <p:spPr>
          <a:xfrm>
            <a:off x="901338" y="1664614"/>
            <a:ext cx="100584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Karaosmanoglu, A.D., Onder, O., Akata, D. et al. Imaging findings of diseases affecting the gastrohepatic ligament: not as acquiscent as it seems. Abdom Radiol 46, 4106–4120 (2021).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AC451D-96E6-4CF3-8F34-00D3CE5EED0A}"/>
              </a:ext>
            </a:extLst>
          </p:cNvPr>
          <p:cNvCxnSpPr/>
          <p:nvPr/>
        </p:nvCxnSpPr>
        <p:spPr>
          <a:xfrm>
            <a:off x="901338" y="1511512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479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497C9A-467E-49DC-A9AE-DF60CA607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927" y="1731305"/>
            <a:ext cx="4082598" cy="27251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E43FF5-3D24-4E9E-A7E0-57A8CAB5AD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820320" y="2308016"/>
            <a:ext cx="302051" cy="302051"/>
          </a:xfrm>
          <a:prstGeom prst="rect">
            <a:avLst/>
          </a:prstGeom>
        </p:spPr>
      </p:pic>
      <p:pic>
        <p:nvPicPr>
          <p:cNvPr id="16" name="Picture 15" descr="A picture containing ax, tool&#10;&#10;Description automatically generated">
            <a:extLst>
              <a:ext uri="{FF2B5EF4-FFF2-40B4-BE49-F238E27FC236}">
                <a16:creationId xmlns:a16="http://schemas.microsoft.com/office/drawing/2014/main" id="{A1D48BDB-3657-4760-9289-BA9A7ECB2CA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785021" y="3292094"/>
            <a:ext cx="329095" cy="267664"/>
          </a:xfrm>
          <a:prstGeom prst="rect">
            <a:avLst/>
          </a:prstGeom>
        </p:spPr>
      </p:pic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20CA0C-9D71-41C1-9846-88E6891209F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820319" y="4154394"/>
            <a:ext cx="302045" cy="30204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8BDDC7D-A02E-4AA6-BD49-A9AC5FFC932B}"/>
              </a:ext>
            </a:extLst>
          </p:cNvPr>
          <p:cNvSpPr txBox="1"/>
          <p:nvPr/>
        </p:nvSpPr>
        <p:spPr>
          <a:xfrm>
            <a:off x="9255510" y="2308016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D5DDA5-F880-481C-A8C0-B8BC1F415503}"/>
              </a:ext>
            </a:extLst>
          </p:cNvPr>
          <p:cNvSpPr txBox="1"/>
          <p:nvPr/>
        </p:nvSpPr>
        <p:spPr>
          <a:xfrm>
            <a:off x="9255510" y="3231662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F7CBA4-40BA-46B0-B804-9CF725D7751A}"/>
              </a:ext>
            </a:extLst>
          </p:cNvPr>
          <p:cNvSpPr txBox="1"/>
          <p:nvPr/>
        </p:nvSpPr>
        <p:spPr>
          <a:xfrm>
            <a:off x="9255510" y="4117885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506E58-9BC5-43A8-9EF1-84D9CCE4CFA6}"/>
              </a:ext>
            </a:extLst>
          </p:cNvPr>
          <p:cNvSpPr txBox="1"/>
          <p:nvPr/>
        </p:nvSpPr>
        <p:spPr>
          <a:xfrm>
            <a:off x="2780927" y="4725501"/>
            <a:ext cx="4658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840" dirty="0">
                <a:solidFill>
                  <a:srgbClr val="7030A0"/>
                </a:solidFill>
              </a:rPr>
              <a:t>www.acoredu.com</a:t>
            </a:r>
          </a:p>
        </p:txBody>
      </p:sp>
    </p:spTree>
    <p:extLst>
      <p:ext uri="{BB962C8B-B14F-4D97-AF65-F5344CB8AC3E}">
        <p14:creationId xmlns:p14="http://schemas.microsoft.com/office/powerpoint/2010/main" val="3040266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100</Words>
  <Application>Microsoft Office PowerPoint</Application>
  <PresentationFormat>Widescreen</PresentationFormat>
  <Paragraphs>43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Attia, Serag Eldin</dc:creator>
  <cp:lastModifiedBy>Attia, Serag Eldin</cp:lastModifiedBy>
  <cp:revision>261</cp:revision>
  <dcterms:created xsi:type="dcterms:W3CDTF">2020-06-27T06:53:41Z</dcterms:created>
  <dcterms:modified xsi:type="dcterms:W3CDTF">2021-11-20T22:28:32Z</dcterms:modified>
</cp:coreProperties>
</file>